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3"/>
  </p:notesMasterIdLst>
  <p:sldIdLst>
    <p:sldId id="259" r:id="rId5"/>
    <p:sldId id="265" r:id="rId6"/>
    <p:sldId id="275" r:id="rId7"/>
    <p:sldId id="296" r:id="rId8"/>
    <p:sldId id="299" r:id="rId9"/>
    <p:sldId id="314" r:id="rId10"/>
    <p:sldId id="292" r:id="rId11"/>
    <p:sldId id="315" r:id="rId12"/>
    <p:sldId id="316" r:id="rId13"/>
    <p:sldId id="317" r:id="rId14"/>
    <p:sldId id="318" r:id="rId15"/>
    <p:sldId id="319" r:id="rId16"/>
    <p:sldId id="326" r:id="rId17"/>
    <p:sldId id="327" r:id="rId18"/>
    <p:sldId id="328" r:id="rId19"/>
    <p:sldId id="325" r:id="rId20"/>
    <p:sldId id="324" r:id="rId21"/>
    <p:sldId id="300" r:id="rId22"/>
    <p:sldId id="294" r:id="rId23"/>
    <p:sldId id="297" r:id="rId24"/>
    <p:sldId id="301" r:id="rId25"/>
    <p:sldId id="302" r:id="rId26"/>
    <p:sldId id="308" r:id="rId27"/>
    <p:sldId id="306" r:id="rId28"/>
    <p:sldId id="310" r:id="rId29"/>
    <p:sldId id="311" r:id="rId30"/>
    <p:sldId id="322" r:id="rId31"/>
    <p:sldId id="323" r:id="rId32"/>
    <p:sldId id="329" r:id="rId33"/>
    <p:sldId id="330" r:id="rId34"/>
    <p:sldId id="331" r:id="rId35"/>
    <p:sldId id="309" r:id="rId36"/>
    <p:sldId id="312" r:id="rId37"/>
    <p:sldId id="303" r:id="rId38"/>
    <p:sldId id="304" r:id="rId39"/>
    <p:sldId id="305" r:id="rId40"/>
    <p:sldId id="313" r:id="rId41"/>
    <p:sldId id="288" r:id="rId42"/>
  </p:sldIdLst>
  <p:sldSz cx="9144000" cy="5143500" type="screen16x9"/>
  <p:notesSz cx="6797675" cy="9926638"/>
  <p:defaultTextStyle>
    <a:defPPr>
      <a:defRPr lang="fr-FR"/>
    </a:defPPr>
    <a:lvl1pPr marL="0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18">
          <p15:clr>
            <a:srgbClr val="A4A3A4"/>
          </p15:clr>
        </p15:guide>
        <p15:guide id="2" pos="176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1828"/>
    <a:srgbClr val="8E92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64" autoAdjust="0"/>
    <p:restoredTop sz="92917" autoAdjust="0"/>
  </p:normalViewPr>
  <p:slideViewPr>
    <p:cSldViewPr snapToGrid="0">
      <p:cViewPr varScale="1">
        <p:scale>
          <a:sx n="92" d="100"/>
          <a:sy n="92" d="100"/>
        </p:scale>
        <p:origin x="828" y="78"/>
      </p:cViewPr>
      <p:guideLst>
        <p:guide orient="horz" pos="1518"/>
        <p:guide pos="1769"/>
      </p:guideLst>
    </p:cSldViewPr>
  </p:slideViewPr>
  <p:outlineViewPr>
    <p:cViewPr>
      <p:scale>
        <a:sx n="33" d="100"/>
        <a:sy n="33" d="100"/>
      </p:scale>
      <p:origin x="0" y="-10014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8F78C6-9F51-47F5-9D9F-4B899C5520F0}" type="datetimeFigureOut">
              <a:rPr lang="fr-FR" smtClean="0"/>
              <a:t>22/03/2019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B1C8A-FDB3-44D0-B39F-2BBFCAFF87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3979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B1C8A-FDB3-44D0-B39F-2BBFCAFF878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9641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B1C8A-FDB3-44D0-B39F-2BBFCAFF878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1768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B1C8A-FDB3-44D0-B39F-2BBFCAFF878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2235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B1C8A-FDB3-44D0-B39F-2BBFCAFF878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0144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3045" y="1955563"/>
            <a:ext cx="7879972" cy="1223275"/>
          </a:xfrm>
        </p:spPr>
        <p:txBody>
          <a:bodyPr anchor="b">
            <a:normAutofit/>
          </a:bodyPr>
          <a:lstStyle>
            <a:lvl1pPr algn="ctr">
              <a:defRPr sz="3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cxnSp>
        <p:nvCxnSpPr>
          <p:cNvPr id="8" name="Straight Connector 12"/>
          <p:cNvCxnSpPr/>
          <p:nvPr userDrawn="1"/>
        </p:nvCxnSpPr>
        <p:spPr>
          <a:xfrm>
            <a:off x="3729962" y="3303893"/>
            <a:ext cx="1684088" cy="0"/>
          </a:xfrm>
          <a:prstGeom prst="line">
            <a:avLst/>
          </a:prstGeom>
          <a:ln w="19050" cap="rnd" cmpd="sng">
            <a:solidFill>
              <a:schemeClr val="accent1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1"/>
          <p:cNvSpPr txBox="1"/>
          <p:nvPr userDrawn="1"/>
        </p:nvSpPr>
        <p:spPr>
          <a:xfrm>
            <a:off x="0" y="4870861"/>
            <a:ext cx="9144000" cy="27264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475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8351" y="4919707"/>
            <a:ext cx="3192458" cy="173175"/>
          </a:xfrm>
        </p:spPr>
        <p:txBody>
          <a:bodyPr lIns="0" tIns="0" rIns="0" b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Choisir la classification du document : Public, Interne ou Confidentiel | 00/00/2017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3045" y="3421532"/>
            <a:ext cx="7879972" cy="1006116"/>
          </a:xfr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000"/>
            </a:lvl1pPr>
            <a:lvl2pPr marL="389626" indent="0" algn="ctr">
              <a:buNone/>
              <a:defRPr sz="1700"/>
            </a:lvl2pPr>
            <a:lvl3pPr marL="779252" indent="0" algn="ctr">
              <a:buNone/>
              <a:defRPr sz="1500"/>
            </a:lvl3pPr>
            <a:lvl4pPr marL="1168878" indent="0" algn="ctr">
              <a:buNone/>
              <a:defRPr sz="1400"/>
            </a:lvl4pPr>
            <a:lvl5pPr marL="1558503" indent="0" algn="ctr">
              <a:buNone/>
              <a:defRPr sz="1400"/>
            </a:lvl5pPr>
            <a:lvl6pPr marL="1948129" indent="0" algn="ctr">
              <a:buNone/>
              <a:defRPr sz="1400"/>
            </a:lvl6pPr>
            <a:lvl7pPr marL="2337755" indent="0" algn="ctr">
              <a:buNone/>
              <a:defRPr sz="1400"/>
            </a:lvl7pPr>
            <a:lvl8pPr marL="2727381" indent="0" algn="ctr">
              <a:buNone/>
              <a:defRPr sz="1400"/>
            </a:lvl8pPr>
            <a:lvl9pPr marL="3117007" indent="0" algn="ctr">
              <a:buNone/>
              <a:defRPr sz="14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026" y="414954"/>
            <a:ext cx="2483944" cy="1298712"/>
          </a:xfrm>
          <a:prstGeom prst="rect">
            <a:avLst/>
          </a:prstGeom>
        </p:spPr>
      </p:pic>
      <p:grpSp>
        <p:nvGrpSpPr>
          <p:cNvPr id="28" name="Groupe 27"/>
          <p:cNvGrpSpPr/>
          <p:nvPr userDrawn="1"/>
        </p:nvGrpSpPr>
        <p:grpSpPr>
          <a:xfrm>
            <a:off x="4188302" y="4332195"/>
            <a:ext cx="759434" cy="349953"/>
            <a:chOff x="4464484" y="5776260"/>
            <a:chExt cx="977032" cy="450224"/>
          </a:xfrm>
        </p:grpSpPr>
        <p:pic>
          <p:nvPicPr>
            <p:cNvPr id="29" name="Image 28"/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049"/>
            <a:stretch/>
          </p:blipFill>
          <p:spPr>
            <a:xfrm>
              <a:off x="4464484" y="5819686"/>
              <a:ext cx="977032" cy="406798"/>
            </a:xfrm>
            <a:prstGeom prst="rect">
              <a:avLst/>
            </a:prstGeom>
          </p:spPr>
        </p:pic>
        <p:cxnSp>
          <p:nvCxnSpPr>
            <p:cNvPr id="30" name="Connecteur droit 29"/>
            <p:cNvCxnSpPr/>
            <p:nvPr userDrawn="1"/>
          </p:nvCxnSpPr>
          <p:spPr>
            <a:xfrm>
              <a:off x="4876800" y="5776260"/>
              <a:ext cx="143774" cy="0"/>
            </a:xfrm>
            <a:prstGeom prst="line">
              <a:avLst/>
            </a:prstGeom>
            <a:ln w="12700">
              <a:solidFill>
                <a:srgbClr val="303F4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8593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795365"/>
            <a:ext cx="9144001" cy="13481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3724276"/>
            <a:ext cx="9144000" cy="76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4682861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2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91564"/>
            <a:ext cx="9144000" cy="13519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3724276"/>
            <a:ext cx="9144000" cy="76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4682861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0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00475"/>
            <a:ext cx="9144000" cy="1343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3724276"/>
            <a:ext cx="9144000" cy="76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4682861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8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71784" y="936266"/>
            <a:ext cx="3866987" cy="3751289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4682861" y="936267"/>
            <a:ext cx="3866987" cy="3751288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78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s avec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571783" y="868369"/>
            <a:ext cx="3866988" cy="399239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80" b="1"/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2861" y="868369"/>
            <a:ext cx="3866987" cy="399239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80" b="1"/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1784" y="1306379"/>
            <a:ext cx="3866987" cy="3381176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4"/>
          </p:nvPr>
        </p:nvSpPr>
        <p:spPr>
          <a:xfrm>
            <a:off x="4682861" y="1306379"/>
            <a:ext cx="3866987" cy="3381176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13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20322" y="930244"/>
            <a:ext cx="2565342" cy="3918524"/>
          </a:xfrm>
        </p:spPr>
        <p:txBody>
          <a:bodyPr/>
          <a:lstStyle>
            <a:lvl1pPr>
              <a:lnSpc>
                <a:spcPct val="95000"/>
              </a:lnSpc>
              <a:defRPr sz="1700"/>
            </a:lvl1pPr>
            <a:lvl2pPr>
              <a:lnSpc>
                <a:spcPct val="95000"/>
              </a:lnSpc>
              <a:defRPr sz="1500"/>
            </a:lvl2pPr>
            <a:lvl3pPr>
              <a:lnSpc>
                <a:spcPct val="95000"/>
              </a:lnSpc>
              <a:defRPr sz="1400"/>
            </a:lvl3pPr>
            <a:lvl4pPr>
              <a:lnSpc>
                <a:spcPct val="95000"/>
              </a:lnSpc>
              <a:defRPr sz="1200"/>
            </a:lvl4pPr>
            <a:lvl5pPr>
              <a:lnSpc>
                <a:spcPct val="95000"/>
              </a:lnSpc>
              <a:defRPr sz="10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1784" y="930244"/>
            <a:ext cx="2565342" cy="3928722"/>
          </a:xfrm>
        </p:spPr>
        <p:txBody>
          <a:bodyPr/>
          <a:lstStyle>
            <a:lvl1pPr>
              <a:lnSpc>
                <a:spcPct val="95000"/>
              </a:lnSpc>
              <a:defRPr sz="1700"/>
            </a:lvl1pPr>
            <a:lvl2pPr>
              <a:lnSpc>
                <a:spcPct val="95000"/>
              </a:lnSpc>
              <a:defRPr sz="1500"/>
            </a:lvl2pPr>
            <a:lvl3pPr>
              <a:lnSpc>
                <a:spcPct val="95000"/>
              </a:lnSpc>
              <a:defRPr sz="1400"/>
            </a:lvl3pPr>
            <a:lvl4pPr>
              <a:lnSpc>
                <a:spcPct val="95000"/>
              </a:lnSpc>
              <a:defRPr sz="1200"/>
            </a:lvl4pPr>
            <a:lvl5pPr>
              <a:lnSpc>
                <a:spcPct val="95000"/>
              </a:lnSpc>
              <a:defRPr sz="10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338625" y="937034"/>
            <a:ext cx="2565342" cy="3921933"/>
          </a:xfrm>
        </p:spPr>
        <p:txBody>
          <a:bodyPr/>
          <a:lstStyle>
            <a:lvl1pPr>
              <a:lnSpc>
                <a:spcPct val="95000"/>
              </a:lnSpc>
              <a:defRPr sz="1700"/>
            </a:lvl1pPr>
            <a:lvl2pPr>
              <a:lnSpc>
                <a:spcPct val="95000"/>
              </a:lnSpc>
              <a:defRPr sz="1500"/>
            </a:lvl2pPr>
            <a:lvl3pPr>
              <a:lnSpc>
                <a:spcPct val="95000"/>
              </a:lnSpc>
              <a:defRPr sz="1400"/>
            </a:lvl3pPr>
            <a:lvl4pPr>
              <a:lnSpc>
                <a:spcPct val="95000"/>
              </a:lnSpc>
              <a:defRPr sz="1200"/>
            </a:lvl4pPr>
            <a:lvl5pPr>
              <a:lnSpc>
                <a:spcPct val="95000"/>
              </a:lnSpc>
              <a:defRPr sz="10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6487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é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1"/>
          <p:cNvSpPr txBox="1"/>
          <p:nvPr userDrawn="1"/>
        </p:nvSpPr>
        <p:spPr>
          <a:xfrm>
            <a:off x="0" y="5056026"/>
            <a:ext cx="9144000" cy="87474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22" name="Espace réservé pour une image  12"/>
          <p:cNvSpPr>
            <a:spLocks noGrp="1"/>
          </p:cNvSpPr>
          <p:nvPr>
            <p:ph type="pic" sz="quarter" idx="25"/>
          </p:nvPr>
        </p:nvSpPr>
        <p:spPr>
          <a:xfrm>
            <a:off x="6990169" y="0"/>
            <a:ext cx="2153831" cy="51435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784" y="314894"/>
            <a:ext cx="5855393" cy="748044"/>
          </a:xfrm>
        </p:spPr>
        <p:txBody>
          <a:bodyPr tIns="168736" bIns="0" anchor="t"/>
          <a:lstStyle>
            <a:lvl1pPr>
              <a:lnSpc>
                <a:spcPct val="70000"/>
              </a:lnSpc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4545" y="2243137"/>
            <a:ext cx="1915854" cy="2707482"/>
          </a:xfrm>
        </p:spPr>
        <p:txBody>
          <a:bodyPr bIns="0">
            <a:normAutofit/>
          </a:bodyPr>
          <a:lstStyle>
            <a:lvl1pPr marL="0" indent="0">
              <a:spcBef>
                <a:spcPts val="341"/>
              </a:spcBef>
              <a:buFontTx/>
              <a:buNone/>
              <a:defRPr sz="1100"/>
            </a:lvl1pPr>
            <a:lvl2pPr marL="92038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000"/>
            </a:lvl2pPr>
            <a:lvl3pPr marL="184075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900"/>
            </a:lvl3pPr>
            <a:lvl4pPr marL="276113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900"/>
            </a:lvl4pPr>
            <a:lvl5pPr marL="368150" indent="-92038">
              <a:defRPr sz="9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44648" y="75431"/>
            <a:ext cx="5382506" cy="86400"/>
          </a:xfrm>
        </p:spPr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40446" y="73646"/>
            <a:ext cx="5386708" cy="229500"/>
          </a:xfrm>
        </p:spPr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71785" y="1950244"/>
            <a:ext cx="1918664" cy="214041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200" b="1">
                <a:solidFill>
                  <a:schemeClr val="accent1"/>
                </a:solidFill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3" name="Espace réservé pour une image  12"/>
          <p:cNvSpPr>
            <a:spLocks noGrp="1"/>
          </p:cNvSpPr>
          <p:nvPr>
            <p:ph type="pic" sz="quarter" idx="16" hasCustomPrompt="1"/>
          </p:nvPr>
        </p:nvSpPr>
        <p:spPr>
          <a:xfrm>
            <a:off x="571501" y="1204253"/>
            <a:ext cx="2179905" cy="660832"/>
          </a:xfrm>
        </p:spPr>
        <p:txBody>
          <a:bodyPr anchor="t">
            <a:normAutofit/>
          </a:bodyPr>
          <a:lstStyle>
            <a:lvl1pPr marL="0" indent="0" algn="l">
              <a:buFontTx/>
              <a:buNone/>
              <a:defRPr sz="1200"/>
            </a:lvl1pPr>
          </a:lstStyle>
          <a:p>
            <a:r>
              <a:rPr lang="fr-FR" dirty="0"/>
              <a:t>Insérer ici le logo client</a:t>
            </a:r>
          </a:p>
        </p:txBody>
      </p:sp>
      <p:sp>
        <p:nvSpPr>
          <p:cNvPr id="55" name="Text Placeholder 2"/>
          <p:cNvSpPr>
            <a:spLocks noGrp="1"/>
          </p:cNvSpPr>
          <p:nvPr>
            <p:ph type="body" idx="31" hasCustomPrompt="1"/>
          </p:nvPr>
        </p:nvSpPr>
        <p:spPr>
          <a:xfrm>
            <a:off x="2743116" y="1950244"/>
            <a:ext cx="1918664" cy="214041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200" b="1">
                <a:solidFill>
                  <a:schemeClr val="accent1"/>
                </a:solidFill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fr-FR" dirty="0"/>
              <a:t>Titre</a:t>
            </a:r>
          </a:p>
        </p:txBody>
      </p:sp>
      <p:cxnSp>
        <p:nvCxnSpPr>
          <p:cNvPr id="56" name="Connecteur droit 55"/>
          <p:cNvCxnSpPr/>
          <p:nvPr userDrawn="1"/>
        </p:nvCxnSpPr>
        <p:spPr>
          <a:xfrm>
            <a:off x="2742831" y="2185716"/>
            <a:ext cx="3165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4946911" y="1950244"/>
            <a:ext cx="1918664" cy="214041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200" b="1">
                <a:solidFill>
                  <a:schemeClr val="accent1"/>
                </a:solidFill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fr-FR" dirty="0"/>
              <a:t>Titre</a:t>
            </a:r>
          </a:p>
        </p:txBody>
      </p:sp>
      <p:cxnSp>
        <p:nvCxnSpPr>
          <p:cNvPr id="59" name="Connecteur droit 58"/>
          <p:cNvCxnSpPr/>
          <p:nvPr userDrawn="1"/>
        </p:nvCxnSpPr>
        <p:spPr>
          <a:xfrm>
            <a:off x="4946626" y="2185716"/>
            <a:ext cx="3165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 userDrawn="1"/>
        </p:nvCxnSpPr>
        <p:spPr>
          <a:xfrm>
            <a:off x="570454" y="2185716"/>
            <a:ext cx="3165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/>
          <p:cNvSpPr>
            <a:spLocks noGrp="1"/>
          </p:cNvSpPr>
          <p:nvPr>
            <p:ph sz="half" idx="34"/>
          </p:nvPr>
        </p:nvSpPr>
        <p:spPr>
          <a:xfrm>
            <a:off x="2743116" y="2243137"/>
            <a:ext cx="1915854" cy="2707482"/>
          </a:xfrm>
        </p:spPr>
        <p:txBody>
          <a:bodyPr bIns="0">
            <a:normAutofit/>
          </a:bodyPr>
          <a:lstStyle>
            <a:lvl1pPr marL="0" indent="0">
              <a:spcBef>
                <a:spcPts val="341"/>
              </a:spcBef>
              <a:buFontTx/>
              <a:buNone/>
              <a:defRPr sz="1100"/>
            </a:lvl1pPr>
            <a:lvl2pPr marL="92038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000"/>
            </a:lvl2pPr>
            <a:lvl3pPr marL="184075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900"/>
            </a:lvl3pPr>
            <a:lvl4pPr marL="276113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900"/>
            </a:lvl4pPr>
            <a:lvl5pPr marL="368150" indent="-92038">
              <a:defRPr sz="9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30" name="Content Placeholder 2"/>
          <p:cNvSpPr>
            <a:spLocks noGrp="1"/>
          </p:cNvSpPr>
          <p:nvPr>
            <p:ph sz="half" idx="35"/>
          </p:nvPr>
        </p:nvSpPr>
        <p:spPr>
          <a:xfrm>
            <a:off x="4946911" y="2243137"/>
            <a:ext cx="1915854" cy="2707482"/>
          </a:xfrm>
        </p:spPr>
        <p:txBody>
          <a:bodyPr bIns="0">
            <a:normAutofit/>
          </a:bodyPr>
          <a:lstStyle>
            <a:lvl1pPr marL="0" indent="0">
              <a:spcBef>
                <a:spcPts val="341"/>
              </a:spcBef>
              <a:buFontTx/>
              <a:buNone/>
              <a:defRPr sz="1100"/>
            </a:lvl1pPr>
            <a:lvl2pPr marL="92038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000"/>
            </a:lvl2pPr>
            <a:lvl3pPr marL="184075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900"/>
            </a:lvl3pPr>
            <a:lvl4pPr marL="276113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900"/>
            </a:lvl4pPr>
            <a:lvl5pPr marL="368150" indent="-92038">
              <a:defRPr sz="9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pic>
        <p:nvPicPr>
          <p:cNvPr id="19" name="Imag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543"/>
          <a:stretch>
            <a:fillRect/>
          </a:stretch>
        </p:blipFill>
        <p:spPr>
          <a:xfrm>
            <a:off x="6506392" y="66359"/>
            <a:ext cx="369717" cy="240165"/>
          </a:xfrm>
          <a:custGeom>
            <a:avLst/>
            <a:gdLst>
              <a:gd name="connsiteX0" fmla="*/ 509253 w 552756"/>
              <a:gd name="connsiteY0" fmla="*/ 264808 h 359066"/>
              <a:gd name="connsiteX1" fmla="*/ 552756 w 552756"/>
              <a:gd name="connsiteY1" fmla="*/ 264808 h 359066"/>
              <a:gd name="connsiteX2" fmla="*/ 552756 w 552756"/>
              <a:gd name="connsiteY2" fmla="*/ 347530 h 359066"/>
              <a:gd name="connsiteX3" fmla="*/ 509253 w 552756"/>
              <a:gd name="connsiteY3" fmla="*/ 347530 h 359066"/>
              <a:gd name="connsiteX4" fmla="*/ 0 w 552756"/>
              <a:gd name="connsiteY4" fmla="*/ 0 h 359066"/>
              <a:gd name="connsiteX5" fmla="*/ 509253 w 552756"/>
              <a:gd name="connsiteY5" fmla="*/ 0 h 359066"/>
              <a:gd name="connsiteX6" fmla="*/ 509253 w 552756"/>
              <a:gd name="connsiteY6" fmla="*/ 264808 h 359066"/>
              <a:gd name="connsiteX7" fmla="*/ 191069 w 552756"/>
              <a:gd name="connsiteY7" fmla="*/ 264808 h 359066"/>
              <a:gd name="connsiteX8" fmla="*/ 191069 w 552756"/>
              <a:gd name="connsiteY8" fmla="*/ 347530 h 359066"/>
              <a:gd name="connsiteX9" fmla="*/ 509253 w 552756"/>
              <a:gd name="connsiteY9" fmla="*/ 347530 h 359066"/>
              <a:gd name="connsiteX10" fmla="*/ 509253 w 552756"/>
              <a:gd name="connsiteY10" fmla="*/ 359066 h 359066"/>
              <a:gd name="connsiteX11" fmla="*/ 0 w 552756"/>
              <a:gd name="connsiteY11" fmla="*/ 359066 h 359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2756" h="359066">
                <a:moveTo>
                  <a:pt x="509253" y="264808"/>
                </a:moveTo>
                <a:lnTo>
                  <a:pt x="552756" y="264808"/>
                </a:lnTo>
                <a:lnTo>
                  <a:pt x="552756" y="347530"/>
                </a:lnTo>
                <a:lnTo>
                  <a:pt x="509253" y="347530"/>
                </a:lnTo>
                <a:close/>
                <a:moveTo>
                  <a:pt x="0" y="0"/>
                </a:moveTo>
                <a:lnTo>
                  <a:pt x="509253" y="0"/>
                </a:lnTo>
                <a:lnTo>
                  <a:pt x="509253" y="264808"/>
                </a:lnTo>
                <a:lnTo>
                  <a:pt x="191069" y="264808"/>
                </a:lnTo>
                <a:lnTo>
                  <a:pt x="191069" y="347530"/>
                </a:lnTo>
                <a:lnTo>
                  <a:pt x="509253" y="347530"/>
                </a:lnTo>
                <a:lnTo>
                  <a:pt x="509253" y="359066"/>
                </a:lnTo>
                <a:lnTo>
                  <a:pt x="0" y="35906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711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9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64595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du texte 22"/>
          <p:cNvSpPr>
            <a:spLocks noGrp="1"/>
          </p:cNvSpPr>
          <p:nvPr>
            <p:ph type="body" sz="quarter" idx="10" hasCustomPrompt="1"/>
          </p:nvPr>
        </p:nvSpPr>
        <p:spPr>
          <a:xfrm>
            <a:off x="3742205" y="2320349"/>
            <a:ext cx="5025170" cy="135710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/>
              <a:t>adresse email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2205" y="1"/>
            <a:ext cx="5024713" cy="1275521"/>
          </a:xfrm>
        </p:spPr>
        <p:txBody>
          <a:bodyPr tIns="0" bIns="0" anchor="b">
            <a:normAutofit/>
          </a:bodyPr>
          <a:lstStyle>
            <a:lvl1pPr algn="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2205" y="1397906"/>
            <a:ext cx="5024713" cy="853088"/>
          </a:xfrm>
        </p:spPr>
        <p:txBody>
          <a:bodyPr>
            <a:normAutofit/>
          </a:bodyPr>
          <a:lstStyle>
            <a:lvl1pPr marL="0" marR="0" indent="0" algn="r" defTabSz="7792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674942" indent="-306792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700" i="1">
                <a:solidFill>
                  <a:srgbClr val="8E9295"/>
                </a:solidFill>
              </a:defRPr>
            </a:lvl2pPr>
            <a:lvl3pPr marL="77925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688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58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4812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3377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72738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11700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0" name="Straight Connector 12"/>
          <p:cNvCxnSpPr/>
          <p:nvPr userDrawn="1"/>
        </p:nvCxnSpPr>
        <p:spPr>
          <a:xfrm>
            <a:off x="8123286" y="1342427"/>
            <a:ext cx="662790" cy="0"/>
          </a:xfrm>
          <a:prstGeom prst="line">
            <a:avLst/>
          </a:prstGeom>
          <a:ln w="19050" cap="rnd" cmpd="sng">
            <a:solidFill>
              <a:schemeClr val="accent1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11"/>
          <p:cNvSpPr txBox="1"/>
          <p:nvPr userDrawn="1"/>
        </p:nvSpPr>
        <p:spPr>
          <a:xfrm>
            <a:off x="0" y="3762048"/>
            <a:ext cx="9144000" cy="1381452"/>
          </a:xfrm>
          <a:prstGeom prst="rect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26" name="Espace réservé du texte 24"/>
          <p:cNvSpPr>
            <a:spLocks noGrp="1"/>
          </p:cNvSpPr>
          <p:nvPr>
            <p:ph type="body" sz="quarter" idx="11" hasCustomPrompt="1"/>
          </p:nvPr>
        </p:nvSpPr>
        <p:spPr>
          <a:xfrm>
            <a:off x="3742205" y="2462795"/>
            <a:ext cx="5024713" cy="150019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900" b="1">
                <a:solidFill>
                  <a:srgbClr val="00B0F0"/>
                </a:solidFill>
              </a:defRPr>
            </a:lvl1pPr>
          </a:lstStyle>
          <a:p>
            <a:r>
              <a:rPr lang="fr-FR" dirty="0"/>
              <a:t>@votrepseudotwitter</a:t>
            </a:r>
          </a:p>
        </p:txBody>
      </p:sp>
      <p:sp>
        <p:nvSpPr>
          <p:cNvPr id="30" name="Espace réservé du texte 29"/>
          <p:cNvSpPr>
            <a:spLocks noGrp="1"/>
          </p:cNvSpPr>
          <p:nvPr>
            <p:ph type="body" sz="quarter" idx="12"/>
          </p:nvPr>
        </p:nvSpPr>
        <p:spPr>
          <a:xfrm>
            <a:off x="3742571" y="2694663"/>
            <a:ext cx="5024347" cy="895955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FontTx/>
              <a:buNone/>
              <a:defRPr lang="fr-FR" sz="900" b="0" i="0" baseline="0" smtClean="0">
                <a:effectLst/>
                <a:latin typeface="+mn-lt"/>
              </a:defRPr>
            </a:lvl1pPr>
          </a:lstStyle>
          <a:p>
            <a:pPr lvl="0"/>
            <a:r>
              <a:rPr lang="fr-FR" sz="800">
                <a:solidFill>
                  <a:srgbClr val="4B575F"/>
                </a:solidFill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Modifier les styles du texte du masque</a:t>
            </a:r>
          </a:p>
          <a:p>
            <a:pPr lvl="1"/>
            <a:r>
              <a:rPr lang="fr-FR" sz="800">
                <a:solidFill>
                  <a:srgbClr val="4B575F"/>
                </a:solidFill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Deuxième niveau</a:t>
            </a:r>
          </a:p>
          <a:p>
            <a:pPr lvl="2"/>
            <a:r>
              <a:rPr lang="fr-FR" sz="800">
                <a:solidFill>
                  <a:srgbClr val="4B575F"/>
                </a:solidFill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Troisième niveau</a:t>
            </a:r>
          </a:p>
        </p:txBody>
      </p:sp>
      <p:sp>
        <p:nvSpPr>
          <p:cNvPr id="20" name="ZoneTexte 206"/>
          <p:cNvSpPr txBox="1">
            <a:spLocks noChangeArrowheads="1"/>
          </p:cNvSpPr>
          <p:nvPr userDrawn="1"/>
        </p:nvSpPr>
        <p:spPr bwMode="auto">
          <a:xfrm>
            <a:off x="468653" y="4596212"/>
            <a:ext cx="3078668" cy="30925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342900" indent="-342900">
              <a:buClr>
                <a:schemeClr val="tx2"/>
              </a:buClr>
              <a:buFont typeface="Arial" panose="020B0604020202020204" pitchFamily="34" charset="0"/>
              <a:buChar char="&gt;"/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58585A"/>
              </a:buClr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buClr>
                <a:srgbClr val="58585A"/>
              </a:buClr>
              <a:buFont typeface="Arial" panose="020B0604020202020204" pitchFamily="34" charset="0"/>
              <a:buChar char="•"/>
              <a:defRPr sz="1600">
                <a:solidFill>
                  <a:srgbClr val="58585A"/>
                </a:solidFill>
                <a:latin typeface="Arial" panose="020B0604020202020204" pitchFamily="34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8585A"/>
                </a:solidFill>
                <a:latin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9pPr>
          </a:lstStyle>
          <a:p>
            <a:pPr marL="0" lvl="1" algn="l">
              <a:lnSpc>
                <a:spcPts val="800"/>
              </a:lnSpc>
              <a:buClr>
                <a:srgbClr val="F29400"/>
              </a:buClr>
              <a:buFontTx/>
              <a:buNone/>
            </a:pPr>
            <a:r>
              <a:rPr lang="fr-FR" altLang="fr-FR" sz="800" dirty="0">
                <a:solidFill>
                  <a:schemeClr val="bg1"/>
                </a:solidFill>
                <a:latin typeface="+mn-lt"/>
              </a:rPr>
              <a:t>FRANCE | ESPAGNE | PORTUGAL | BELGIQUE | SUISSE | LUXEMBOURG |</a:t>
            </a:r>
            <a:br>
              <a:rPr lang="fr-FR" altLang="fr-FR" sz="800" dirty="0">
                <a:solidFill>
                  <a:schemeClr val="bg1"/>
                </a:solidFill>
                <a:latin typeface="+mn-lt"/>
              </a:rPr>
            </a:br>
            <a:r>
              <a:rPr lang="fr-FR" altLang="fr-FR" sz="800" dirty="0">
                <a:solidFill>
                  <a:schemeClr val="bg1"/>
                </a:solidFill>
                <a:latin typeface="+mn-lt"/>
              </a:rPr>
              <a:t>ANGLETERRE | POLOGNE</a:t>
            </a:r>
            <a:r>
              <a:rPr lang="fr-FR" altLang="fr-FR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| </a:t>
            </a:r>
            <a:r>
              <a:rPr lang="fr-FR" altLang="fr-FR" sz="800" dirty="0">
                <a:solidFill>
                  <a:schemeClr val="bg1"/>
                </a:solidFill>
                <a:latin typeface="+mn-lt"/>
              </a:rPr>
              <a:t>ROUMANIE | MAROC | CÔTE D’IVOIRE |</a:t>
            </a:r>
            <a:br>
              <a:rPr lang="fr-FR" altLang="fr-FR" sz="800" dirty="0">
                <a:solidFill>
                  <a:schemeClr val="bg1"/>
                </a:solidFill>
                <a:latin typeface="+mn-lt"/>
              </a:rPr>
            </a:br>
            <a:r>
              <a:rPr lang="fr-FR" altLang="fr-FR" sz="800" dirty="0">
                <a:solidFill>
                  <a:schemeClr val="bg1"/>
                </a:solidFill>
                <a:latin typeface="+mn-lt"/>
              </a:rPr>
              <a:t>ANGOLA | USA | MEXIQUE | COLOMBIE | BRÉSIL</a:t>
            </a:r>
          </a:p>
        </p:txBody>
      </p:sp>
      <p:pic>
        <p:nvPicPr>
          <p:cNvPr id="21" name="Image 2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36" r="56615" b="-10009"/>
          <a:stretch/>
        </p:blipFill>
        <p:spPr>
          <a:xfrm>
            <a:off x="7907460" y="4265901"/>
            <a:ext cx="843929" cy="401989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855" y="4619935"/>
            <a:ext cx="1461456" cy="263326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59" y="3961242"/>
            <a:ext cx="813141" cy="57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313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9" y="364788"/>
            <a:ext cx="7886700" cy="1332986"/>
          </a:xfrm>
        </p:spPr>
        <p:txBody>
          <a:bodyPr tIns="0" bIns="0" anchor="b"/>
          <a:lstStyle>
            <a:lvl1pPr>
              <a:defRPr sz="5100"/>
            </a:lvl1pPr>
          </a:lstStyle>
          <a:p>
            <a:r>
              <a:rPr lang="fr-FR" dirty="0"/>
              <a:t>Sommaire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9" y="1926077"/>
            <a:ext cx="7635528" cy="2932889"/>
          </a:xfrm>
        </p:spPr>
        <p:txBody>
          <a:bodyPr>
            <a:normAutofit/>
          </a:bodyPr>
          <a:lstStyle>
            <a:lvl1pPr marL="368150" marR="0" indent="-368150" algn="l" defTabSz="7792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romanUcPeriod"/>
              <a:tabLst/>
              <a:defRPr sz="1700" b="1" baseline="0">
                <a:solidFill>
                  <a:schemeClr val="tx1"/>
                </a:solidFill>
              </a:defRPr>
            </a:lvl1pPr>
            <a:lvl2pPr marL="582905" indent="-245434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500" i="1">
                <a:solidFill>
                  <a:schemeClr val="accent1"/>
                </a:solidFill>
              </a:defRPr>
            </a:lvl2pPr>
            <a:lvl3pPr marL="736301" indent="-153396">
              <a:buClr>
                <a:schemeClr val="bg1">
                  <a:lumMod val="65000"/>
                </a:schemeClr>
              </a:buClr>
              <a:buFont typeface="Myriad Pro" panose="020B0503030403020204" pitchFamily="34" charset="0"/>
              <a:buChar char="›"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859018" indent="-92038">
              <a:buClr>
                <a:schemeClr val="accent3"/>
              </a:buClr>
              <a:buFont typeface="Myriad Pro" panose="020B0503030403020204" pitchFamily="34" charset="0"/>
              <a:buChar char="›"/>
              <a:defRPr sz="1200">
                <a:solidFill>
                  <a:schemeClr val="accent3"/>
                </a:solidFill>
              </a:defRPr>
            </a:lvl4pPr>
            <a:lvl5pPr marL="1558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4812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3377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72738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11700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7298259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rnièr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17" name="ZoneTexte 206"/>
          <p:cNvSpPr txBox="1">
            <a:spLocks noChangeArrowheads="1"/>
          </p:cNvSpPr>
          <p:nvPr userDrawn="1"/>
        </p:nvSpPr>
        <p:spPr bwMode="auto">
          <a:xfrm>
            <a:off x="469270" y="3940446"/>
            <a:ext cx="4033719" cy="70532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342900" indent="-342900">
              <a:buClr>
                <a:schemeClr val="tx2"/>
              </a:buClr>
              <a:buFont typeface="Arial" panose="020B0604020202020204" pitchFamily="34" charset="0"/>
              <a:buChar char="&gt;"/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58585A"/>
              </a:buClr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buClr>
                <a:srgbClr val="58585A"/>
              </a:buClr>
              <a:buFont typeface="Arial" panose="020B0604020202020204" pitchFamily="34" charset="0"/>
              <a:buChar char="•"/>
              <a:defRPr sz="1600">
                <a:solidFill>
                  <a:srgbClr val="58585A"/>
                </a:solidFill>
                <a:latin typeface="Arial" panose="020B0604020202020204" pitchFamily="34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8585A"/>
                </a:solidFill>
                <a:latin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9pPr>
          </a:lstStyle>
          <a:p>
            <a:pPr marL="0" lvl="1">
              <a:lnSpc>
                <a:spcPts val="1100"/>
              </a:lnSpc>
              <a:buClr>
                <a:srgbClr val="F29400"/>
              </a:buClr>
              <a:buFontTx/>
              <a:buNone/>
            </a:pPr>
            <a:r>
              <a:rPr lang="fr-FR" altLang="fr-FR" sz="1000" dirty="0">
                <a:solidFill>
                  <a:schemeClr val="bg1"/>
                </a:solidFill>
                <a:latin typeface="+mn-lt"/>
              </a:rPr>
              <a:t>FRANCE | ESPAGNE | PORTUGAL | BELGIQUE | SUISSE | LUXEMBOURG | ANGLETERRE | POLOGNE | ROUMANIE | MAROC | CÔTE D’IVOIRE | </a:t>
            </a:r>
          </a:p>
          <a:p>
            <a:pPr marL="0" lvl="1">
              <a:lnSpc>
                <a:spcPts val="1100"/>
              </a:lnSpc>
              <a:buClr>
                <a:srgbClr val="F29400"/>
              </a:buClr>
              <a:buFontTx/>
              <a:buNone/>
            </a:pPr>
            <a:r>
              <a:rPr lang="fr-FR" altLang="fr-FR" sz="1000" dirty="0">
                <a:solidFill>
                  <a:schemeClr val="bg1"/>
                </a:solidFill>
                <a:latin typeface="+mn-lt"/>
              </a:rPr>
              <a:t>ANGOLA | USA | MEXIQUE | COLOMBIE | BRÉSIL</a:t>
            </a:r>
          </a:p>
          <a:p>
            <a:pPr marL="0" lvl="1">
              <a:lnSpc>
                <a:spcPts val="1100"/>
              </a:lnSpc>
              <a:buClr>
                <a:srgbClr val="F29400"/>
              </a:buClr>
              <a:buFontTx/>
              <a:buNone/>
            </a:pPr>
            <a:endParaRPr lang="fr-FR" altLang="fr-FR" sz="1000" dirty="0">
              <a:solidFill>
                <a:schemeClr val="bg1"/>
              </a:solidFill>
              <a:latin typeface="+mn-lt"/>
            </a:endParaRPr>
          </a:p>
          <a:p>
            <a:pPr marL="0" lvl="1">
              <a:lnSpc>
                <a:spcPts val="1100"/>
              </a:lnSpc>
              <a:buClr>
                <a:srgbClr val="F29400"/>
              </a:buClr>
              <a:buFontTx/>
              <a:buNone/>
            </a:pPr>
            <a:endParaRPr lang="fr-FR" altLang="fr-FR" sz="10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8" name="Connecteur droit 17"/>
          <p:cNvCxnSpPr/>
          <p:nvPr userDrawn="1"/>
        </p:nvCxnSpPr>
        <p:spPr>
          <a:xfrm>
            <a:off x="461473" y="3691270"/>
            <a:ext cx="4110527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Image 1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28" b="14945"/>
          <a:stretch/>
        </p:blipFill>
        <p:spPr>
          <a:xfrm>
            <a:off x="3670038" y="3387642"/>
            <a:ext cx="2212368" cy="285478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58" y="4629432"/>
            <a:ext cx="1461456" cy="263326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58" y="2950531"/>
            <a:ext cx="951809" cy="67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45118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Choisir la classification du document : Public, Interne ou Confidentiel | 00/00/2017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1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3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8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2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0"/>
            <a:ext cx="9143244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2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8E9295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8E9295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5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2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8E9295"/>
                </a:solidFill>
              </a:defRPr>
            </a:lvl1pPr>
          </a:lstStyle>
          <a:p>
            <a:r>
              <a:rPr lang="fr-FR" dirty="0"/>
              <a:t>Choisir la classification du document : Public, Interne ou Confidentiel | 00/00/2017 </a:t>
            </a: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8E9295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1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2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0"/>
            <a:ext cx="9143244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0"/>
            <a:ext cx="3389250" cy="5143500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8E9295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8E9295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6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498"/>
            <a:ext cx="9143244" cy="514100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4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0"/>
            <a:ext cx="9143244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188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92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2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498"/>
            <a:ext cx="9143244" cy="514100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2" grpId="0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0"/>
            <a:ext cx="9143244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10" name="ZoneTexte 9"/>
          <p:cNvSpPr txBox="1"/>
          <p:nvPr userDrawn="1"/>
        </p:nvSpPr>
        <p:spPr>
          <a:xfrm>
            <a:off x="697241" y="4911006"/>
            <a:ext cx="3173710" cy="201798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l"/>
            <a:r>
              <a:rPr lang="en-US" sz="800" dirty="0">
                <a:solidFill>
                  <a:schemeClr val="accent1"/>
                </a:solidFill>
              </a:rPr>
              <a:t>// </a:t>
            </a:r>
            <a:r>
              <a:rPr lang="fr-FR" sz="800" dirty="0">
                <a:solidFill>
                  <a:schemeClr val="bg1"/>
                </a:solidFill>
              </a:rPr>
              <a:t>Le FabLab Gfi, espace entièrement dédié à l’innovation</a:t>
            </a: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8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14" name="ZoneTexte 13"/>
          <p:cNvSpPr txBox="1"/>
          <p:nvPr userDrawn="1"/>
        </p:nvSpPr>
        <p:spPr>
          <a:xfrm>
            <a:off x="697241" y="4911006"/>
            <a:ext cx="3173710" cy="201798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l"/>
            <a:r>
              <a:rPr lang="en-US" sz="800" dirty="0">
                <a:solidFill>
                  <a:schemeClr val="accent1"/>
                </a:solidFill>
              </a:rPr>
              <a:t>// </a:t>
            </a:r>
            <a:r>
              <a:rPr lang="fr-FR" sz="800" dirty="0">
                <a:solidFill>
                  <a:schemeClr val="bg1"/>
                </a:solidFill>
              </a:rPr>
              <a:t>Visuel Stade Pierre de Coubertin</a:t>
            </a:r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7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13" name="ZoneTexte 12"/>
          <p:cNvSpPr txBox="1"/>
          <p:nvPr userDrawn="1"/>
        </p:nvSpPr>
        <p:spPr>
          <a:xfrm>
            <a:off x="697241" y="4911006"/>
            <a:ext cx="3173710" cy="201798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l"/>
            <a:r>
              <a:rPr lang="en-US" sz="800" dirty="0">
                <a:solidFill>
                  <a:schemeClr val="accent1"/>
                </a:solidFill>
              </a:rPr>
              <a:t>// </a:t>
            </a:r>
            <a:r>
              <a:rPr lang="fr-FR" sz="800" dirty="0">
                <a:solidFill>
                  <a:schemeClr val="bg1"/>
                </a:solidFill>
              </a:rPr>
              <a:t>Visuel Stade Pierre de Coubertin</a:t>
            </a:r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4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4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6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</a:p>
        </p:txBody>
      </p:sp>
      <p:sp>
        <p:nvSpPr>
          <p:cNvPr id="15" name="ZoneTexte 14"/>
          <p:cNvSpPr txBox="1"/>
          <p:nvPr userDrawn="1"/>
        </p:nvSpPr>
        <p:spPr>
          <a:xfrm>
            <a:off x="697241" y="4911006"/>
            <a:ext cx="3173710" cy="201798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l"/>
            <a:r>
              <a:rPr lang="en-US" sz="800" dirty="0">
                <a:solidFill>
                  <a:schemeClr val="accent1"/>
                </a:solidFill>
              </a:rPr>
              <a:t>// </a:t>
            </a:r>
            <a:r>
              <a:rPr lang="fr-FR" sz="800" dirty="0">
                <a:solidFill>
                  <a:schemeClr val="bg1"/>
                </a:solidFill>
              </a:rPr>
              <a:t>Soirée Escort kids </a:t>
            </a: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3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1363743"/>
            <a:ext cx="7952050" cy="349522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590178"/>
          </a:xfrm>
        </p:spPr>
        <p:txBody>
          <a:bodyPr>
            <a:normAutofit/>
          </a:bodyPr>
          <a:lstStyle>
            <a:lvl1pPr marL="0" marR="0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900" b="1" i="1"/>
            </a:lvl1pPr>
          </a:lstStyle>
          <a:p>
            <a:pPr marL="0" marR="0" lvl="0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fr-FR"/>
              <a:t>Modifier les styles du texte du masque</a:t>
            </a:r>
          </a:p>
          <a:p>
            <a:pPr marL="0" marR="0" lvl="1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fr-FR"/>
              <a:t>Deuxième niveau</a:t>
            </a:r>
          </a:p>
        </p:txBody>
      </p:sp>
      <p:sp>
        <p:nvSpPr>
          <p:cNvPr id="14" name="Titre 13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 tIns="0" bIns="0">
            <a:spAutoFit/>
          </a:bodyPr>
          <a:lstStyle/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853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1363743"/>
            <a:ext cx="4184752" cy="3495223"/>
          </a:xfrm>
        </p:spPr>
        <p:txBody>
          <a:bodyPr/>
          <a:lstStyle>
            <a:lvl4pPr>
              <a:defRPr>
                <a:solidFill>
                  <a:schemeClr val="accent3"/>
                </a:solidFill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Espace réservé du graphique 7"/>
          <p:cNvSpPr>
            <a:spLocks noGrp="1"/>
          </p:cNvSpPr>
          <p:nvPr>
            <p:ph type="chart" sz="quarter" idx="14"/>
          </p:nvPr>
        </p:nvSpPr>
        <p:spPr>
          <a:xfrm>
            <a:off x="4906108" y="1363743"/>
            <a:ext cx="3802674" cy="3163014"/>
          </a:xfrm>
        </p:spPr>
        <p:txBody>
          <a:bodyPr/>
          <a:lstStyle/>
          <a:p>
            <a:r>
              <a:rPr lang="fr-FR"/>
              <a:t>Cliquez sur l'icône pour ajouter un graphique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 tIns="0" bIns="0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12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590178"/>
          </a:xfrm>
        </p:spPr>
        <p:txBody>
          <a:bodyPr>
            <a:normAutofit/>
          </a:bodyPr>
          <a:lstStyle>
            <a:lvl1pPr marL="0" marR="0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900" b="1" i="1"/>
            </a:lvl1pPr>
          </a:lstStyle>
          <a:p>
            <a:pPr marL="0" marR="0" lvl="0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fr-FR"/>
              <a:t>Modifier les styles du texte du masque</a:t>
            </a:r>
          </a:p>
          <a:p>
            <a:pPr marL="0" marR="0" lvl="1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fr-FR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380612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1363743"/>
            <a:ext cx="4184752" cy="3495223"/>
          </a:xfrm>
        </p:spPr>
        <p:txBody>
          <a:bodyPr/>
          <a:lstStyle>
            <a:lvl4pPr>
              <a:defRPr>
                <a:solidFill>
                  <a:schemeClr val="accent3"/>
                </a:solidFill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Espace réservé pour une image  6"/>
          <p:cNvSpPr>
            <a:spLocks noGrp="1"/>
          </p:cNvSpPr>
          <p:nvPr>
            <p:ph type="pic" sz="quarter" idx="15"/>
          </p:nvPr>
        </p:nvSpPr>
        <p:spPr>
          <a:xfrm>
            <a:off x="4906108" y="1363743"/>
            <a:ext cx="3802674" cy="317031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 tIns="0" bIns="0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13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590178"/>
          </a:xfrm>
        </p:spPr>
        <p:txBody>
          <a:bodyPr>
            <a:normAutofit/>
          </a:bodyPr>
          <a:lstStyle>
            <a:lvl1pPr marL="0" marR="0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900" b="1" i="1"/>
            </a:lvl1pPr>
          </a:lstStyle>
          <a:p>
            <a:pPr marL="0" marR="0" lvl="0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fr-FR"/>
              <a:t>Modifier les styles du texte du masque</a:t>
            </a:r>
          </a:p>
          <a:p>
            <a:pPr marL="0" marR="0" lvl="1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fr-FR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302141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enc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3800476"/>
            <a:ext cx="9144000" cy="1371600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936267"/>
            <a:ext cx="7952050" cy="258278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3724276"/>
            <a:ext cx="9144000" cy="76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/>
          </p:nvPr>
        </p:nvSpPr>
        <p:spPr>
          <a:xfrm>
            <a:off x="571501" y="3931467"/>
            <a:ext cx="7536879" cy="1113212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6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93931"/>
            <a:ext cx="9144000" cy="13495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3724276"/>
            <a:ext cx="9144000" cy="76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4682861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5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94760"/>
            <a:ext cx="9144000" cy="13487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3724276"/>
            <a:ext cx="9144000" cy="76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4682861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6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41328" y="73646"/>
            <a:ext cx="5382506" cy="229500"/>
          </a:xfrm>
          <a:prstGeom prst="rect">
            <a:avLst/>
          </a:prstGeom>
        </p:spPr>
        <p:txBody>
          <a:bodyPr vert="horz" lIns="77925" tIns="0" rIns="77925" bIns="0" rtlCol="0" anchor="b" anchorCtr="0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TITRE DE LA PRÉSENTATION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1784" y="315248"/>
            <a:ext cx="7952050" cy="514350"/>
          </a:xfrm>
          <a:prstGeom prst="rect">
            <a:avLst/>
          </a:prstGeom>
        </p:spPr>
        <p:txBody>
          <a:bodyPr vert="horz" lIns="0" tIns="38963" rIns="0" bIns="38963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784" y="936267"/>
            <a:ext cx="7952050" cy="39208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41328" y="75431"/>
            <a:ext cx="5382506" cy="86400"/>
          </a:xfrm>
          <a:prstGeom prst="rect">
            <a:avLst/>
          </a:prstGeom>
        </p:spPr>
        <p:txBody>
          <a:bodyPr vert="horz" lIns="77925" tIns="38963" rIns="77925" bIns="38963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Choisir la classification du document : Public, Interne ou Confidentiel | 00/00/2017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3920" y="0"/>
            <a:ext cx="315692" cy="2997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38963" rIns="0" bIns="38963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95D1AE67-A6AF-4140-9B54-D4B451EC2AAF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4" name="TextBox 11"/>
          <p:cNvSpPr txBox="1"/>
          <p:nvPr userDrawn="1"/>
        </p:nvSpPr>
        <p:spPr>
          <a:xfrm>
            <a:off x="0" y="5056026"/>
            <a:ext cx="9144000" cy="87474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83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90" r:id="rId4"/>
    <p:sldLayoutId id="2147483698" r:id="rId5"/>
    <p:sldLayoutId id="2147483715" r:id="rId6"/>
    <p:sldLayoutId id="2147483679" r:id="rId7"/>
    <p:sldLayoutId id="2147483680" r:id="rId8"/>
    <p:sldLayoutId id="2147483694" r:id="rId9"/>
    <p:sldLayoutId id="2147483695" r:id="rId10"/>
    <p:sldLayoutId id="2147483696" r:id="rId11"/>
    <p:sldLayoutId id="2147483697" r:id="rId12"/>
    <p:sldLayoutId id="2147483664" r:id="rId13"/>
    <p:sldLayoutId id="2147483699" r:id="rId14"/>
    <p:sldLayoutId id="2147483693" r:id="rId15"/>
    <p:sldLayoutId id="2147483714" r:id="rId16"/>
    <p:sldLayoutId id="2147483666" r:id="rId17"/>
    <p:sldLayoutId id="2147483718" r:id="rId18"/>
    <p:sldLayoutId id="2147483717" r:id="rId19"/>
    <p:sldLayoutId id="2147483685" r:id="rId20"/>
    <p:sldLayoutId id="2147483672" r:id="rId21"/>
    <p:sldLayoutId id="2147483678" r:id="rId22"/>
    <p:sldLayoutId id="2147483675" r:id="rId23"/>
    <p:sldLayoutId id="2147483673" r:id="rId24"/>
    <p:sldLayoutId id="2147483712" r:id="rId25"/>
    <p:sldLayoutId id="2147483674" r:id="rId26"/>
    <p:sldLayoutId id="2147483676" r:id="rId27"/>
    <p:sldLayoutId id="2147483688" r:id="rId28"/>
    <p:sldLayoutId id="2147483677" r:id="rId29"/>
    <p:sldLayoutId id="2147483703" r:id="rId30"/>
    <p:sldLayoutId id="2147483702" r:id="rId31"/>
    <p:sldLayoutId id="2147483701" r:id="rId32"/>
    <p:sldLayoutId id="2147483689" r:id="rId33"/>
    <p:sldLayoutId id="2147483692" r:id="rId34"/>
    <p:sldLayoutId id="2147483709" r:id="rId35"/>
    <p:sldLayoutId id="2147483710" r:id="rId36"/>
    <p:sldLayoutId id="2147483711" r:id="rId37"/>
  </p:sldLayoutIdLst>
  <p:hf hdr="0"/>
  <p:txStyles>
    <p:titleStyle>
      <a:lvl1pPr algn="l" defTabSz="779252" rtl="0" eaLnBrk="1" latinLnBrk="0" hangingPunct="1">
        <a:lnSpc>
          <a:spcPct val="90000"/>
        </a:lnSpc>
        <a:spcBef>
          <a:spcPct val="0"/>
        </a:spcBef>
        <a:buNone/>
        <a:defRPr sz="27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153396" indent="-153396" algn="l" defTabSz="779252" rtl="0" eaLnBrk="1" latinLnBrk="0" hangingPunct="1">
        <a:lnSpc>
          <a:spcPct val="90000"/>
        </a:lnSpc>
        <a:spcBef>
          <a:spcPts val="511"/>
        </a:spcBef>
        <a:buClr>
          <a:schemeClr val="accent1"/>
        </a:buClr>
        <a:buFont typeface="Myriad Pro" panose="020B0503030403020204" pitchFamily="34" charset="0"/>
        <a:buChar char="›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306792" indent="-153396" algn="l" defTabSz="779252" rtl="0" eaLnBrk="1" latinLnBrk="0" hangingPunct="1">
        <a:lnSpc>
          <a:spcPct val="90000"/>
        </a:lnSpc>
        <a:spcBef>
          <a:spcPts val="341"/>
        </a:spcBef>
        <a:buClr>
          <a:schemeClr val="tx1"/>
        </a:buClr>
        <a:buFont typeface="Myriad Pro" panose="020B0503030403020204" pitchFamily="34" charset="0"/>
        <a:buChar char="›"/>
        <a:defRPr sz="15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460188" indent="-153396" algn="l" defTabSz="779252" rtl="0" eaLnBrk="1" latinLnBrk="0" hangingPunct="1">
        <a:lnSpc>
          <a:spcPct val="90000"/>
        </a:lnSpc>
        <a:spcBef>
          <a:spcPts val="170"/>
        </a:spcBef>
        <a:buFont typeface="Myriad Pro" panose="020B0503030403020204" pitchFamily="34" charset="0"/>
        <a:buChar char="›"/>
        <a:defRPr sz="14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613584" indent="-153396" algn="l" defTabSz="779252" rtl="0" eaLnBrk="1" latinLnBrk="0" hangingPunct="1">
        <a:lnSpc>
          <a:spcPct val="90000"/>
        </a:lnSpc>
        <a:spcBef>
          <a:spcPts val="85"/>
        </a:spcBef>
        <a:buFont typeface="Myriad Pro" panose="020B0503030403020204" pitchFamily="34" charset="0"/>
        <a:buChar char="›"/>
        <a:defRPr sz="12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766980" indent="-153396" algn="l" defTabSz="779252" rtl="0" eaLnBrk="1" latinLnBrk="0" hangingPunct="1">
        <a:lnSpc>
          <a:spcPct val="90000"/>
        </a:lnSpc>
        <a:spcBef>
          <a:spcPts val="0"/>
        </a:spcBef>
        <a:buFont typeface="Myriad Pro" panose="020B0503030403020204" pitchFamily="34" charset="0"/>
        <a:buChar char="›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142942" indent="-194813" algn="l" defTabSz="779252" rtl="0" eaLnBrk="1" latinLnBrk="0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532568" indent="-194813" algn="l" defTabSz="779252" rtl="0" eaLnBrk="1" latinLnBrk="0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922194" indent="-194813" algn="l" defTabSz="779252" rtl="0" eaLnBrk="1" latinLnBrk="0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311820" indent="-194813" algn="l" defTabSz="779252" rtl="0" eaLnBrk="1" latinLnBrk="0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delsinne/masterG2M-P8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fr/docs/Web/JavaScript/Reference/Objets_globaux/Array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layers.org/en/latest/apidoc/" TargetMode="External"/><Relationship Id="rId2" Type="http://schemas.openxmlformats.org/officeDocument/2006/relationships/hyperlink" Target="https://openlayers.org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xs.ign.fr/pratique/geoportail/wmts?SERVICE=WMTS&amp;VERSION=1.0.0&amp;REQUEST=GetCapabilities" TargetMode="External"/><Relationship Id="rId2" Type="http://schemas.openxmlformats.org/officeDocument/2006/relationships/hyperlink" Target="https://openlayers.org/en/latest/examples/wmts-ign.html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xs.ign.fr/pratique/geoportail/wmts?SERVICE=WMTS&amp;VERSION=1.0.0&amp;REQUEST=GetCapabilities" TargetMode="External"/><Relationship Id="rId2" Type="http://schemas.openxmlformats.org/officeDocument/2006/relationships/hyperlink" Target="https://openlayers.org/en/latest/examples/arcgis-tiled.html?q=arcgis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hyperlink" Target="https://server.arcgisonline.com/arcgis/rest/services/World_Imagery/MapServer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Brendan_Eich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://exploringjs.com/es6/index.html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openlayers.org/en/v3.20.1/examples/" TargetMode="Externa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javascript/latest/api-reference/index.html" TargetMode="External"/><Relationship Id="rId2" Type="http://schemas.openxmlformats.org/officeDocument/2006/relationships/hyperlink" Target="https://developers.arcgis.com/javascript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arcgis.com/javascript/latest/sample-code/index.html" TargetMode="Externa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javascript/latest/sample-code/index.html" TargetMode="Externa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openlayers.org/" TargetMode="External"/><Relationship Id="rId7" Type="http://schemas.openxmlformats.org/officeDocument/2006/relationships/hyperlink" Target="https://github.com/" TargetMode="External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mapbox.com/help/glossary/mapbox-js/" TargetMode="External"/><Relationship Id="rId11" Type="http://schemas.openxmlformats.org/officeDocument/2006/relationships/image" Target="../media/image34.png"/><Relationship Id="rId5" Type="http://schemas.openxmlformats.org/officeDocument/2006/relationships/hyperlink" Target="https://leafletjs.com/" TargetMode="External"/><Relationship Id="rId10" Type="http://schemas.openxmlformats.org/officeDocument/2006/relationships/image" Target="../media/image33.png"/><Relationship Id="rId4" Type="http://schemas.openxmlformats.org/officeDocument/2006/relationships/hyperlink" Target="https://developers.arcgis.com/javascript/" TargetMode="External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www.openstreetmap.fr/" TargetMode="External"/><Relationship Id="rId7" Type="http://schemas.openxmlformats.org/officeDocument/2006/relationships/hyperlink" Target="https://hub.arcgis.com/pages/open-data" TargetMode="External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professionnels.ign.fr/" TargetMode="External"/><Relationship Id="rId11" Type="http://schemas.openxmlformats.org/officeDocument/2006/relationships/image" Target="../media/image39.jpeg"/><Relationship Id="rId5" Type="http://schemas.openxmlformats.org/officeDocument/2006/relationships/hyperlink" Target="http://geoserver.org/" TargetMode="External"/><Relationship Id="rId10" Type="http://schemas.openxmlformats.org/officeDocument/2006/relationships/image" Target="../media/image38.png"/><Relationship Id="rId4" Type="http://schemas.openxmlformats.org/officeDocument/2006/relationships/hyperlink" Target="https://www.data.gouv.fr/fr/organizations/openstreetmap/" TargetMode="External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JavaScript</a:t>
            </a:r>
            <a:br>
              <a:rPr lang="fr-FR" dirty="0"/>
            </a:br>
            <a:r>
              <a:rPr lang="fr-FR" sz="1400" b="0" dirty="0">
                <a:solidFill>
                  <a:srgbClr val="8E9295"/>
                </a:solidFill>
              </a:rPr>
              <a:t>Martin DELSINNE</a:t>
            </a:r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Université Paris 8 - Master G2M</a:t>
            </a:r>
          </a:p>
          <a:p>
            <a:endParaRPr lang="fr-FR" dirty="0"/>
          </a:p>
          <a:p>
            <a:r>
              <a:rPr lang="fr-FR" sz="1600" dirty="0">
                <a:hlinkClick r:id="rId3"/>
              </a:rPr>
              <a:t>https://github.com/mdelsinne/masterG2M-P8</a:t>
            </a:r>
            <a:endParaRPr lang="fr-FR" sz="1600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Master G2M P8 | 22/03/2019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B1B0B0-FE26-4565-9534-3FFD921AFB63}"/>
              </a:ext>
            </a:extLst>
          </p:cNvPr>
          <p:cNvSpPr/>
          <p:nvPr/>
        </p:nvSpPr>
        <p:spPr>
          <a:xfrm>
            <a:off x="7929350" y="4427648"/>
            <a:ext cx="1166884" cy="443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19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Les bases du JavaScript – les fonctions </a:t>
            </a:r>
            <a:r>
              <a:rPr lang="fr-FR" b="0" i="0" dirty="0" err="1"/>
              <a:t>function</a:t>
            </a:r>
            <a:r>
              <a:rPr lang="fr-FR" b="0" i="0" dirty="0"/>
              <a:t>()</a:t>
            </a:r>
            <a:endParaRPr lang="fr-FR" dirty="0"/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4858A4-6DED-4068-82C2-E89FC3499D8D}"/>
              </a:ext>
            </a:extLst>
          </p:cNvPr>
          <p:cNvSpPr/>
          <p:nvPr/>
        </p:nvSpPr>
        <p:spPr>
          <a:xfrm>
            <a:off x="571500" y="1140430"/>
            <a:ext cx="8298112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Affectation d'une fonction à l'objet </a:t>
            </a:r>
            <a:r>
              <a:rPr lang="fr-FR" sz="1200" i="1" dirty="0">
                <a:solidFill>
                  <a:srgbClr val="008000"/>
                </a:solidFill>
                <a:latin typeface="Consolas" panose="020B0609020204030204" pitchFamily="49" charset="0"/>
              </a:rPr>
              <a:t>--appelé aussi </a:t>
            </a:r>
            <a:r>
              <a:rPr lang="fr-FR" sz="1200" b="1" i="1" u="sng" dirty="0">
                <a:solidFill>
                  <a:srgbClr val="008000"/>
                </a:solidFill>
                <a:latin typeface="Consolas" panose="020B0609020204030204" pitchFamily="49" charset="0"/>
              </a:rPr>
              <a:t>Method !</a:t>
            </a:r>
            <a:endParaRPr lang="fr-FR" sz="1200" b="1" i="1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maVariable.getDescription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fr-FR" sz="12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this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 indique qu’il s’agit de la propriété appartenant à l’objet stocké dans '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</a:p>
          <a:p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"Nom : 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.nom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"\</a:t>
            </a:r>
            <a:r>
              <a:rPr lang="fr-FR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nAge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 : 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.age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"\</a:t>
            </a:r>
            <a:r>
              <a:rPr lang="fr-FR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nProfession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 : 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.profession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string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maVariable.getDescription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FR" sz="12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Afficher la description dans &lt;p&gt; dont l'identifiant est 'description' 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"description"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textContent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maVariable.getDescription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Reinit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 de ma variable </a:t>
            </a:r>
            <a:r>
              <a:rPr lang="fr-FR" sz="1200" i="1" dirty="0">
                <a:solidFill>
                  <a:srgbClr val="008000"/>
                </a:solidFill>
                <a:latin typeface="Consolas" panose="020B0609020204030204" pitchFamily="49" charset="0"/>
              </a:rPr>
              <a:t>--</a:t>
            </a:r>
            <a:r>
              <a:rPr lang="fr-FR" sz="1200" i="1" dirty="0" err="1">
                <a:solidFill>
                  <a:srgbClr val="008000"/>
                </a:solidFill>
                <a:latin typeface="Consolas" panose="020B0609020204030204" pitchFamily="49" charset="0"/>
              </a:rPr>
              <a:t>null</a:t>
            </a:r>
            <a:endParaRPr lang="fr-FR" sz="1200" i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null</a:t>
            </a:r>
            <a:endParaRPr lang="fr-F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Espace réservé du contenu 5">
            <a:extLst>
              <a:ext uri="{FF2B5EF4-FFF2-40B4-BE49-F238E27FC236}">
                <a16:creationId xmlns:a16="http://schemas.microsoft.com/office/drawing/2014/main" id="{3BA7CAE9-254D-4942-8E5C-28480FED6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84" y="2756257"/>
            <a:ext cx="7952050" cy="220173"/>
          </a:xfrm>
        </p:spPr>
        <p:txBody>
          <a:bodyPr>
            <a:normAutofit/>
          </a:bodyPr>
          <a:lstStyle/>
          <a:p>
            <a:pPr lvl="1"/>
            <a:r>
              <a:rPr lang="fr-FR" sz="1400" dirty="0">
                <a:solidFill>
                  <a:schemeClr val="accent3"/>
                </a:solidFill>
              </a:rPr>
              <a:t>Ajouter une balise </a:t>
            </a:r>
            <a:r>
              <a:rPr lang="fr-FR" sz="1300" dirty="0">
                <a:solidFill>
                  <a:schemeClr val="accent3"/>
                </a:solidFill>
                <a:latin typeface="Consolas" panose="020B0609020204030204" pitchFamily="49" charset="0"/>
              </a:rPr>
              <a:t>&lt;p id="description"&gt;&lt;/p&gt;</a:t>
            </a:r>
            <a:r>
              <a:rPr lang="fr-FR" sz="1400" dirty="0">
                <a:solidFill>
                  <a:schemeClr val="accent3"/>
                </a:solidFill>
              </a:rPr>
              <a:t>  à votre page HTML</a:t>
            </a:r>
          </a:p>
        </p:txBody>
      </p:sp>
    </p:spTree>
    <p:extLst>
      <p:ext uri="{BB962C8B-B14F-4D97-AF65-F5344CB8AC3E}">
        <p14:creationId xmlns:p14="http://schemas.microsoft.com/office/powerpoint/2010/main" val="407350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Les bases du JavaScript – les classes </a:t>
            </a:r>
            <a:r>
              <a:rPr lang="fr-FR" b="0" i="0" dirty="0"/>
              <a:t>class </a:t>
            </a:r>
            <a:endParaRPr lang="fr-FR" dirty="0"/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201887-D134-4C58-854D-F769B177AA07}"/>
              </a:ext>
            </a:extLst>
          </p:cNvPr>
          <p:cNvSpPr/>
          <p:nvPr/>
        </p:nvSpPr>
        <p:spPr>
          <a:xfrm>
            <a:off x="571502" y="1053168"/>
            <a:ext cx="8468590" cy="398570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Ma classe JS nommée </a:t>
            </a:r>
            <a:r>
              <a:rPr lang="fr-FR" sz="1200" b="1" dirty="0">
                <a:solidFill>
                  <a:srgbClr val="008000"/>
                </a:solidFill>
                <a:latin typeface="Consolas" panose="020B0609020204030204" pitchFamily="49" charset="0"/>
              </a:rPr>
              <a:t>Person</a:t>
            </a:r>
            <a:endParaRPr lang="fr-FR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Person {</a:t>
            </a:r>
          </a:p>
          <a:p>
            <a:b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4 propriétés de l'objet initialisées par le constructeur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constructor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(nom,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age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locataire, profession) {</a:t>
            </a:r>
          </a:p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.nom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= nom;</a:t>
            </a:r>
          </a:p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.age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age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.locataire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= locataire;</a:t>
            </a:r>
          </a:p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.profession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= profession;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  // méthode disponible pour un objet Person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getDescription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"Nom : 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.nom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"\</a:t>
            </a:r>
            <a:r>
              <a:rPr lang="fr-FR" sz="1150" dirty="0" err="1">
                <a:solidFill>
                  <a:srgbClr val="A31515"/>
                </a:solidFill>
                <a:latin typeface="Consolas" panose="020B0609020204030204" pitchFamily="49" charset="0"/>
              </a:rPr>
              <a:t>nAge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 : 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.age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"\</a:t>
            </a:r>
            <a:r>
              <a:rPr lang="fr-FR" sz="1150" dirty="0" err="1">
                <a:solidFill>
                  <a:srgbClr val="A31515"/>
                </a:solidFill>
                <a:latin typeface="Consolas" panose="020B0609020204030204" pitchFamily="49" charset="0"/>
              </a:rPr>
              <a:t>nProfession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 : 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.profession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;}</a:t>
            </a:r>
          </a:p>
          <a:p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Instanciation d'un nouvel objet Person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Person(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"toto"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>
                <a:solidFill>
                  <a:srgbClr val="09885A"/>
                </a:solidFill>
                <a:latin typeface="Consolas" panose="020B0609020204030204" pitchFamily="49" charset="0"/>
              </a:rPr>
              <a:t>40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"Apiculteur"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var </a:t>
            </a:r>
            <a:r>
              <a:rPr lang="fr-FR" sz="1150" dirty="0" err="1">
                <a:solidFill>
                  <a:srgbClr val="008000"/>
                </a:solidFill>
                <a:latin typeface="Consolas" panose="020B0609020204030204" pitchFamily="49" charset="0"/>
              </a:rPr>
              <a:t>autreVariable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 = new Person(</a:t>
            </a:r>
            <a:r>
              <a:rPr lang="fr-FR" sz="1150" dirty="0" err="1">
                <a:solidFill>
                  <a:srgbClr val="008000"/>
                </a:solidFill>
                <a:latin typeface="Consolas" panose="020B0609020204030204" pitchFamily="49" charset="0"/>
              </a:rPr>
              <a:t>NOM_string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 err="1">
                <a:solidFill>
                  <a:srgbClr val="008000"/>
                </a:solidFill>
                <a:latin typeface="Consolas" panose="020B0609020204030204" pitchFamily="49" charset="0"/>
              </a:rPr>
              <a:t>AGE_integer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 err="1">
                <a:solidFill>
                  <a:srgbClr val="008000"/>
                </a:solidFill>
                <a:latin typeface="Consolas" panose="020B0609020204030204" pitchFamily="49" charset="0"/>
              </a:rPr>
              <a:t>LOCATAIRE_boolean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 err="1">
                <a:solidFill>
                  <a:srgbClr val="008000"/>
                </a:solidFill>
                <a:latin typeface="Consolas" panose="020B0609020204030204" pitchFamily="49" charset="0"/>
              </a:rPr>
              <a:t>PROFESSION_string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)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console.log(</a:t>
            </a:r>
            <a:r>
              <a:rPr lang="fr-FR" sz="1150" dirty="0" err="1">
                <a:solidFill>
                  <a:srgbClr val="008000"/>
                </a:solidFill>
                <a:latin typeface="Consolas" panose="020B0609020204030204" pitchFamily="49" charset="0"/>
              </a:rPr>
              <a:t>autreVariable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);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41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Les bases du JavaScript – les classes </a:t>
            </a:r>
            <a:r>
              <a:rPr lang="fr-FR" b="0" i="0" dirty="0"/>
              <a:t>class </a:t>
            </a:r>
            <a:endParaRPr lang="fr-FR" dirty="0"/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9" name="Espace réservé du contenu 5">
            <a:extLst>
              <a:ext uri="{FF2B5EF4-FFF2-40B4-BE49-F238E27FC236}">
                <a16:creationId xmlns:a16="http://schemas.microsoft.com/office/drawing/2014/main" id="{DEF19211-77AB-4F10-B21B-6705D8431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1" y="1044665"/>
            <a:ext cx="7952050" cy="220173"/>
          </a:xfrm>
        </p:spPr>
        <p:txBody>
          <a:bodyPr>
            <a:normAutofit/>
          </a:bodyPr>
          <a:lstStyle/>
          <a:p>
            <a:pPr lvl="1"/>
            <a:r>
              <a:rPr lang="fr-FR" sz="1400" dirty="0">
                <a:solidFill>
                  <a:schemeClr val="accent3"/>
                </a:solidFill>
              </a:rPr>
              <a:t>Ajouter une méthode </a:t>
            </a:r>
            <a:r>
              <a:rPr lang="fr-FR" sz="1400" b="1" dirty="0" err="1">
                <a:solidFill>
                  <a:schemeClr val="accent3"/>
                </a:solidFill>
                <a:latin typeface="Consolas" panose="020B0609020204030204" pitchFamily="49" charset="0"/>
              </a:rPr>
              <a:t>setAdresse</a:t>
            </a:r>
            <a:r>
              <a:rPr lang="fr-FR" sz="1400" b="1" dirty="0">
                <a:solidFill>
                  <a:schemeClr val="accent3"/>
                </a:solidFill>
                <a:latin typeface="Consolas" panose="020B0609020204030204" pitchFamily="49" charset="0"/>
              </a:rPr>
              <a:t>(rue, ville, </a:t>
            </a:r>
            <a:r>
              <a:rPr lang="fr-FR" sz="1400" b="1" dirty="0" err="1">
                <a:solidFill>
                  <a:schemeClr val="accent3"/>
                </a:solidFill>
                <a:latin typeface="Consolas" panose="020B0609020204030204" pitchFamily="49" charset="0"/>
              </a:rPr>
              <a:t>coord</a:t>
            </a:r>
            <a:r>
              <a:rPr lang="fr-FR" sz="1400" b="1" dirty="0">
                <a:solidFill>
                  <a:schemeClr val="accent3"/>
                </a:solidFill>
                <a:latin typeface="Consolas" panose="020B0609020204030204" pitchFamily="49" charset="0"/>
              </a:rPr>
              <a:t>)</a:t>
            </a:r>
            <a:r>
              <a:rPr lang="fr-FR" sz="1400" b="1" dirty="0">
                <a:solidFill>
                  <a:schemeClr val="accent3"/>
                </a:solidFill>
              </a:rPr>
              <a:t> </a:t>
            </a:r>
            <a:r>
              <a:rPr lang="fr-FR" sz="1400" dirty="0">
                <a:solidFill>
                  <a:schemeClr val="accent3"/>
                </a:solidFill>
              </a:rPr>
              <a:t>à la classe </a:t>
            </a:r>
            <a:r>
              <a:rPr lang="fr-FR" sz="1400" b="1" dirty="0">
                <a:solidFill>
                  <a:schemeClr val="accent3"/>
                </a:solidFill>
                <a:latin typeface="Consolas" panose="020B0609020204030204" pitchFamily="49" charset="0"/>
              </a:rPr>
              <a:t>Person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F10C1D-5940-469F-8D03-EA08620E5028}"/>
              </a:ext>
            </a:extLst>
          </p:cNvPr>
          <p:cNvSpPr/>
          <p:nvPr/>
        </p:nvSpPr>
        <p:spPr>
          <a:xfrm>
            <a:off x="571501" y="1259334"/>
            <a:ext cx="8298111" cy="3808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Person {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…</a:t>
            </a: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  // Autre fonction disponible pour un objet Person -- avec 3 paramètres en entrée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setAdresse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paramStreet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paramCity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paramCoord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    // La fonction ajoute la propriété 'adresse' à l'objet instancié depuis la classe Person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.adresse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= { 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les valeurs de l'objet sont initialisés depuis les paramètres en entrée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street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paramStreet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    city: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paramCity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coordinate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paramCoord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fr-F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Utiliser la fonction </a:t>
            </a:r>
            <a:r>
              <a:rPr lang="fr-FR" sz="1150" dirty="0" err="1">
                <a:solidFill>
                  <a:srgbClr val="008000"/>
                </a:solidFill>
                <a:latin typeface="Consolas" panose="020B0609020204030204" pitchFamily="49" charset="0"/>
              </a:rPr>
              <a:t>setAdresse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 pour initialiser la propriété 'adresse'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de mon objet instance de Person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maVariable.setAdresse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  "2, Rue Voltaire"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  "44000 Nantes"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{x: -</a:t>
            </a:r>
            <a:r>
              <a:rPr lang="fr-FR" sz="1150" dirty="0">
                <a:solidFill>
                  <a:srgbClr val="09885A"/>
                </a:solidFill>
                <a:latin typeface="Consolas" panose="020B0609020204030204" pitchFamily="49" charset="0"/>
              </a:rPr>
              <a:t>1.5628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,y: </a:t>
            </a:r>
            <a:r>
              <a:rPr lang="fr-FR" sz="1150" dirty="0">
                <a:solidFill>
                  <a:srgbClr val="09885A"/>
                </a:solidFill>
                <a:latin typeface="Consolas" panose="020B0609020204030204" pitchFamily="49" charset="0"/>
              </a:rPr>
              <a:t>47.2130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73934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Les bases du JavaScript – les tableaux </a:t>
            </a:r>
            <a:r>
              <a:rPr lang="fr-FR" b="0" i="0" dirty="0" err="1"/>
              <a:t>Array</a:t>
            </a:r>
            <a:r>
              <a:rPr lang="fr-FR" b="0" i="0" dirty="0"/>
              <a:t> </a:t>
            </a:r>
            <a:endParaRPr lang="fr-FR" dirty="0"/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10" name="Espace réservé du contenu 5">
            <a:extLst>
              <a:ext uri="{FF2B5EF4-FFF2-40B4-BE49-F238E27FC236}">
                <a16:creationId xmlns:a16="http://schemas.microsoft.com/office/drawing/2014/main" id="{BFB6516F-856B-4650-B998-405FABC082B8}"/>
              </a:ext>
            </a:extLst>
          </p:cNvPr>
          <p:cNvSpPr txBox="1">
            <a:spLocks/>
          </p:cNvSpPr>
          <p:nvPr/>
        </p:nvSpPr>
        <p:spPr>
          <a:xfrm>
            <a:off x="571501" y="1147514"/>
            <a:ext cx="7952050" cy="93996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53396" indent="-153396" algn="l" defTabSz="779252" rtl="0" eaLnBrk="1" latinLnBrk="0" hangingPunct="1">
              <a:lnSpc>
                <a:spcPct val="90000"/>
              </a:lnSpc>
              <a:spcBef>
                <a:spcPts val="511"/>
              </a:spcBef>
              <a:buClr>
                <a:schemeClr val="accent1"/>
              </a:buClr>
              <a:buFont typeface="Myriad Pro" panose="020B0503030403020204" pitchFamily="34" charset="0"/>
              <a:buChar char="›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6792" indent="-153396" algn="l" defTabSz="779252" rtl="0" eaLnBrk="1" latinLnBrk="0" hangingPunct="1">
              <a:lnSpc>
                <a:spcPct val="90000"/>
              </a:lnSpc>
              <a:spcBef>
                <a:spcPts val="341"/>
              </a:spcBef>
              <a:buClr>
                <a:schemeClr val="tx1"/>
              </a:buClr>
              <a:buFont typeface="Myriad Pro" panose="020B0503030403020204" pitchFamily="34" charset="0"/>
              <a:buChar char="›"/>
              <a:defRPr sz="15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60188" indent="-153396" algn="l" defTabSz="779252" rtl="0" eaLnBrk="1" latinLnBrk="0" hangingPunct="1">
              <a:lnSpc>
                <a:spcPct val="90000"/>
              </a:lnSpc>
              <a:spcBef>
                <a:spcPts val="170"/>
              </a:spcBef>
              <a:buFont typeface="Myriad Pro" panose="020B0503030403020204" pitchFamily="34" charset="0"/>
              <a:buChar char="›"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3584" indent="-153396" algn="l" defTabSz="779252" rtl="0" eaLnBrk="1" latinLnBrk="0" hangingPunct="1">
              <a:lnSpc>
                <a:spcPct val="90000"/>
              </a:lnSpc>
              <a:spcBef>
                <a:spcPts val="85"/>
              </a:spcBef>
              <a:buFont typeface="Myriad Pro" panose="020B0503030403020204" pitchFamily="34" charset="0"/>
              <a:buChar char="›"/>
              <a:defRPr sz="1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766980" indent="-153396" algn="l" defTabSz="779252" rtl="0" eaLnBrk="1" latinLnBrk="0" hangingPunct="1">
              <a:lnSpc>
                <a:spcPct val="90000"/>
              </a:lnSpc>
              <a:spcBef>
                <a:spcPts val="0"/>
              </a:spcBef>
              <a:buFont typeface="Myriad Pro" panose="020B0503030403020204" pitchFamily="34" charset="0"/>
              <a:buChar char="›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tx1"/>
                </a:solidFill>
              </a:rPr>
              <a:t>Syntaxe :</a:t>
            </a:r>
          </a:p>
          <a:p>
            <a:pPr marL="153396" lvl="1" indent="0">
              <a:buNone/>
            </a:pPr>
            <a:r>
              <a:rPr lang="fr-FR" altLang="fr-FR" sz="1400" dirty="0">
                <a:solidFill>
                  <a:schemeClr val="tx1"/>
                </a:solidFill>
                <a:latin typeface="Consolas" panose="020B0609020204030204" pitchFamily="49" charset="0"/>
              </a:rPr>
              <a:t>	[element0, element1, ..., </a:t>
            </a:r>
            <a:r>
              <a:rPr lang="fr-FR" altLang="fr-F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elementN</a:t>
            </a:r>
            <a:r>
              <a:rPr lang="fr-FR" altLang="fr-FR" sz="1400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pPr marL="153396" lvl="1" indent="0">
              <a:buNone/>
            </a:pPr>
            <a:r>
              <a:rPr lang="fr-FR" altLang="fr-FR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	new</a:t>
            </a:r>
            <a:r>
              <a:rPr lang="fr-FR" altLang="fr-FR" sz="1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fr-FR" altLang="fr-F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Array</a:t>
            </a:r>
            <a:r>
              <a:rPr lang="fr-FR" altLang="fr-FR" sz="1400" dirty="0">
                <a:solidFill>
                  <a:schemeClr val="tx1"/>
                </a:solidFill>
                <a:latin typeface="Consolas" panose="020B0609020204030204" pitchFamily="49" charset="0"/>
              </a:rPr>
              <a:t>(element0, element1[, ...[, </a:t>
            </a:r>
            <a:r>
              <a:rPr lang="fr-FR" altLang="fr-F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elementN</a:t>
            </a:r>
            <a:r>
              <a:rPr lang="fr-FR" altLang="fr-FR" sz="1400" dirty="0">
                <a:solidFill>
                  <a:schemeClr val="tx1"/>
                </a:solidFill>
                <a:latin typeface="Consolas" panose="020B0609020204030204" pitchFamily="49" charset="0"/>
              </a:rPr>
              <a:t>]]) </a:t>
            </a:r>
            <a:r>
              <a:rPr lang="fr-FR" altLang="fr-FR" sz="14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dépréciée</a:t>
            </a:r>
          </a:p>
          <a:p>
            <a:pPr marL="153396" lvl="1" indent="0">
              <a:buNone/>
            </a:pPr>
            <a:r>
              <a:rPr lang="fr-FR" altLang="fr-FR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	new</a:t>
            </a:r>
            <a:r>
              <a:rPr lang="fr-FR" altLang="fr-FR" sz="1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fr-FR" altLang="fr-F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Array</a:t>
            </a:r>
            <a:r>
              <a:rPr lang="fr-FR" altLang="fr-FR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fr-FR" altLang="fr-F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arrayLength</a:t>
            </a:r>
            <a:r>
              <a:rPr lang="fr-FR" altLang="fr-FR" sz="1400" dirty="0">
                <a:solidFill>
                  <a:schemeClr val="tx1"/>
                </a:solidFill>
                <a:latin typeface="Consolas" panose="020B0609020204030204" pitchFamily="49" charset="0"/>
              </a:rPr>
              <a:t>) </a:t>
            </a:r>
            <a:r>
              <a:rPr lang="fr-FR" altLang="fr-FR" sz="14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dépréciée</a:t>
            </a:r>
          </a:p>
          <a:p>
            <a:pPr marL="153396" lvl="1" indent="0">
              <a:buNone/>
            </a:pPr>
            <a:endParaRPr lang="fr-FR" sz="1700" dirty="0">
              <a:solidFill>
                <a:schemeClr val="tx1"/>
              </a:solidFill>
            </a:endParaRPr>
          </a:p>
          <a:p>
            <a:pPr lvl="1"/>
            <a:endParaRPr lang="fr-FR" sz="1700" dirty="0">
              <a:solidFill>
                <a:schemeClr val="tx1"/>
              </a:solidFill>
            </a:endParaRPr>
          </a:p>
          <a:p>
            <a:pPr lvl="1"/>
            <a:endParaRPr lang="fr-FR" sz="17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F6C16D-521D-4B5A-AB75-B0EDFCF46F2F}"/>
              </a:ext>
            </a:extLst>
          </p:cNvPr>
          <p:cNvSpPr/>
          <p:nvPr/>
        </p:nvSpPr>
        <p:spPr>
          <a:xfrm>
            <a:off x="571500" y="2087480"/>
            <a:ext cx="85725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Déclaration d'un tableaux [...]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monTableau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[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1 er élément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  new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Person(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"Pierre"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38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"Artisan"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,{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	street: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"7, rue Victor Hugo"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 city: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"93100 Montreuil"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coordinate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:{x: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2.439568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,y: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48.859413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}),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virgule comme séparateur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  // 2nd élément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  new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Person(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"Paul"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31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"Médecin"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,{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	street: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"169, rue de Bellevue"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 city: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"92700 Colombes"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coordinate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:{x: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2.236667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,y: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48.919502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})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pas de virgule car dernier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b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monTableau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monTableau.length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nombre d'élément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05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Les bases du JavaScript – les tableaux </a:t>
            </a:r>
            <a:r>
              <a:rPr lang="fr-FR" b="0" i="0" dirty="0" err="1"/>
              <a:t>Array</a:t>
            </a:r>
            <a:r>
              <a:rPr lang="fr-FR" b="0" i="0" dirty="0"/>
              <a:t> </a:t>
            </a:r>
            <a:endParaRPr lang="fr-FR" dirty="0"/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10" name="Espace réservé du contenu 5">
            <a:extLst>
              <a:ext uri="{FF2B5EF4-FFF2-40B4-BE49-F238E27FC236}">
                <a16:creationId xmlns:a16="http://schemas.microsoft.com/office/drawing/2014/main" id="{BFB6516F-856B-4650-B998-405FABC082B8}"/>
              </a:ext>
            </a:extLst>
          </p:cNvPr>
          <p:cNvSpPr txBox="1">
            <a:spLocks/>
          </p:cNvSpPr>
          <p:nvPr/>
        </p:nvSpPr>
        <p:spPr>
          <a:xfrm>
            <a:off x="571501" y="1147514"/>
            <a:ext cx="7952050" cy="36105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53396" indent="-153396" algn="l" defTabSz="779252" rtl="0" eaLnBrk="1" latinLnBrk="0" hangingPunct="1">
              <a:lnSpc>
                <a:spcPct val="90000"/>
              </a:lnSpc>
              <a:spcBef>
                <a:spcPts val="511"/>
              </a:spcBef>
              <a:buClr>
                <a:schemeClr val="accent1"/>
              </a:buClr>
              <a:buFont typeface="Myriad Pro" panose="020B0503030403020204" pitchFamily="34" charset="0"/>
              <a:buChar char="›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6792" indent="-153396" algn="l" defTabSz="779252" rtl="0" eaLnBrk="1" latinLnBrk="0" hangingPunct="1">
              <a:lnSpc>
                <a:spcPct val="90000"/>
              </a:lnSpc>
              <a:spcBef>
                <a:spcPts val="341"/>
              </a:spcBef>
              <a:buClr>
                <a:schemeClr val="tx1"/>
              </a:buClr>
              <a:buFont typeface="Myriad Pro" panose="020B0503030403020204" pitchFamily="34" charset="0"/>
              <a:buChar char="›"/>
              <a:defRPr sz="15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60188" indent="-153396" algn="l" defTabSz="779252" rtl="0" eaLnBrk="1" latinLnBrk="0" hangingPunct="1">
              <a:lnSpc>
                <a:spcPct val="90000"/>
              </a:lnSpc>
              <a:spcBef>
                <a:spcPts val="170"/>
              </a:spcBef>
              <a:buFont typeface="Myriad Pro" panose="020B0503030403020204" pitchFamily="34" charset="0"/>
              <a:buChar char="›"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3584" indent="-153396" algn="l" defTabSz="779252" rtl="0" eaLnBrk="1" latinLnBrk="0" hangingPunct="1">
              <a:lnSpc>
                <a:spcPct val="90000"/>
              </a:lnSpc>
              <a:spcBef>
                <a:spcPts val="85"/>
              </a:spcBef>
              <a:buFont typeface="Myriad Pro" panose="020B0503030403020204" pitchFamily="34" charset="0"/>
              <a:buChar char="›"/>
              <a:defRPr sz="1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766980" indent="-153396" algn="l" defTabSz="779252" rtl="0" eaLnBrk="1" latinLnBrk="0" hangingPunct="1">
              <a:lnSpc>
                <a:spcPct val="90000"/>
              </a:lnSpc>
              <a:spcBef>
                <a:spcPts val="0"/>
              </a:spcBef>
              <a:buFont typeface="Myriad Pro" panose="020B0503030403020204" pitchFamily="34" charset="0"/>
              <a:buChar char="›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>
              <a:solidFill>
                <a:schemeClr val="tx1"/>
              </a:solidFill>
            </a:endParaRPr>
          </a:p>
          <a:p>
            <a:endParaRPr lang="fr-FR" dirty="0"/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/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/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/>
          </a:p>
          <a:p>
            <a:pPr marL="0" indent="0">
              <a:buNone/>
            </a:pPr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Utiliser la console de </a:t>
            </a:r>
            <a:r>
              <a:rPr lang="fr-FR" dirty="0" err="1">
                <a:solidFill>
                  <a:schemeClr val="tx1"/>
                </a:solidFill>
              </a:rPr>
              <a:t>debugg</a:t>
            </a:r>
            <a:r>
              <a:rPr lang="fr-FR" dirty="0">
                <a:solidFill>
                  <a:schemeClr val="tx1"/>
                </a:solidFill>
              </a:rPr>
              <a:t> pour inspecter</a:t>
            </a:r>
          </a:p>
          <a:p>
            <a:pPr lvl="1"/>
            <a:r>
              <a:rPr lang="fr-FR" sz="1400" dirty="0">
                <a:solidFill>
                  <a:schemeClr val="accent3"/>
                </a:solidFill>
              </a:rPr>
              <a:t>Ajouter un point d’arrêt, avancer pas à pas </a:t>
            </a:r>
            <a:r>
              <a:rPr lang="fr-FR" sz="1400" b="1" dirty="0">
                <a:solidFill>
                  <a:schemeClr val="accent3"/>
                </a:solidFill>
              </a:rPr>
              <a:t>F10</a:t>
            </a:r>
          </a:p>
          <a:p>
            <a:pPr lvl="1"/>
            <a:endParaRPr lang="fr-FR" sz="1700" dirty="0">
              <a:solidFill>
                <a:schemeClr val="tx1"/>
              </a:solidFill>
            </a:endParaRPr>
          </a:p>
          <a:p>
            <a:pPr lvl="1"/>
            <a:endParaRPr lang="fr-FR" sz="17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EBCAB-A626-470C-A5AA-1328B8DE45E7}"/>
              </a:ext>
            </a:extLst>
          </p:cNvPr>
          <p:cNvSpPr/>
          <p:nvPr/>
        </p:nvSpPr>
        <p:spPr>
          <a:xfrm>
            <a:off x="571502" y="1109598"/>
            <a:ext cx="7982418" cy="256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Ajouter un élément : </a:t>
            </a:r>
            <a:r>
              <a:rPr lang="fr-FR" sz="1150" b="1" dirty="0">
                <a:solidFill>
                  <a:srgbClr val="008000"/>
                </a:solidFill>
                <a:latin typeface="Consolas" panose="020B0609020204030204" pitchFamily="49" charset="0"/>
              </a:rPr>
              <a:t>push</a:t>
            </a:r>
            <a:endParaRPr lang="fr-FR" sz="115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monTableau.push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Person(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"Jack"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>
                <a:solidFill>
                  <a:srgbClr val="09885A"/>
                </a:solidFill>
                <a:latin typeface="Consolas" panose="020B0609020204030204" pitchFamily="49" charset="0"/>
              </a:rPr>
              <a:t>54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"Technicien"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{ 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mon dernier élément, propriété adresse de mon objet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  street: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"37, avenue Carnot"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  city: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"94230 Cachan"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coordinate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:{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    x:</a:t>
            </a:r>
            <a:r>
              <a:rPr lang="fr-FR" sz="1150" dirty="0">
                <a:solidFill>
                  <a:srgbClr val="09885A"/>
                </a:solidFill>
                <a:latin typeface="Consolas" panose="020B0609020204030204" pitchFamily="49" charset="0"/>
              </a:rPr>
              <a:t>2.327411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    y:</a:t>
            </a:r>
            <a:r>
              <a:rPr lang="fr-FR" sz="1150" dirty="0">
                <a:solidFill>
                  <a:srgbClr val="09885A"/>
                </a:solidFill>
                <a:latin typeface="Consolas" panose="020B0609020204030204" pitchFamily="49" charset="0"/>
              </a:rPr>
              <a:t>48.798287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   }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b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monTableau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monTableau.length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fr-FR" sz="11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C692D04-3ACC-422F-9F8D-7BD2E3ABD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616" y="2707982"/>
            <a:ext cx="5010150" cy="971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7370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Les bases du JavaScript – les tableaux </a:t>
            </a:r>
            <a:r>
              <a:rPr lang="fr-FR" b="0" i="0" dirty="0"/>
              <a:t>[…] </a:t>
            </a:r>
            <a:endParaRPr lang="fr-FR" dirty="0"/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4E890A-B673-4BE6-B43E-B41DBC39DE94}"/>
              </a:ext>
            </a:extLst>
          </p:cNvPr>
          <p:cNvSpPr/>
          <p:nvPr/>
        </p:nvSpPr>
        <p:spPr>
          <a:xfrm>
            <a:off x="498762" y="1107621"/>
            <a:ext cx="802478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Accèder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 à un élément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monTableau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getDescription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monTableau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].nom = 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"Paule"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modifier une valeur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monTableau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getDescription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b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/** 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myArray.shift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(); // Retire le premier élément */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/** 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myArray.pop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(); // Retire le dernier élément */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Parcourir le tableau, boucle for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i=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;i&lt;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monTableau.length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-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;i++) {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console.log( 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"indice : 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i.toString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()+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 nom : 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monTableau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[i].nom);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fr-F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D137DF1-AE3F-4777-8204-64CC5CED4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743" y="3415945"/>
            <a:ext cx="4099849" cy="15237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EABA73E-66D4-43AC-9933-387AA2440AD3}"/>
              </a:ext>
            </a:extLst>
          </p:cNvPr>
          <p:cNvSpPr/>
          <p:nvPr/>
        </p:nvSpPr>
        <p:spPr>
          <a:xfrm>
            <a:off x="5542538" y="2015561"/>
            <a:ext cx="316922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300" dirty="0">
                <a:hlinkClick r:id="rId3"/>
              </a:rPr>
              <a:t>https://developer.mozilla.org/fr/docs/Web/JavaScript/Reference/Objets_globaux/Array</a:t>
            </a:r>
            <a:endParaRPr lang="fr-FR" sz="1300" dirty="0"/>
          </a:p>
        </p:txBody>
      </p:sp>
    </p:spTree>
    <p:extLst>
      <p:ext uri="{BB962C8B-B14F-4D97-AF65-F5344CB8AC3E}">
        <p14:creationId xmlns:p14="http://schemas.microsoft.com/office/powerpoint/2010/main" val="44267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Les bases du JavaScript – Les conditions </a:t>
            </a:r>
            <a:r>
              <a:rPr lang="fr-FR" b="0" i="0" dirty="0"/>
              <a:t>if … </a:t>
            </a:r>
            <a:r>
              <a:rPr lang="fr-FR" b="0" i="0" dirty="0" err="1"/>
              <a:t>else</a:t>
            </a:r>
            <a:r>
              <a:rPr lang="fr-FR" b="0" i="0" dirty="0"/>
              <a:t> …</a:t>
            </a:r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9" name="Espace réservé du contenu 5">
            <a:extLst>
              <a:ext uri="{FF2B5EF4-FFF2-40B4-BE49-F238E27FC236}">
                <a16:creationId xmlns:a16="http://schemas.microsoft.com/office/drawing/2014/main" id="{DEF19211-77AB-4F10-B21B-6705D8431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1" y="1147514"/>
            <a:ext cx="7952050" cy="1509644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Les conditions permettent d’obtenir un résultat </a:t>
            </a:r>
            <a:r>
              <a:rPr lang="fr-FR" b="1" dirty="0">
                <a:solidFill>
                  <a:schemeClr val="tx1"/>
                </a:solidFill>
              </a:rPr>
              <a:t>vrai</a:t>
            </a:r>
            <a:r>
              <a:rPr lang="fr-FR" dirty="0">
                <a:solidFill>
                  <a:schemeClr val="tx1"/>
                </a:solidFill>
              </a:rPr>
              <a:t> ou </a:t>
            </a:r>
            <a:r>
              <a:rPr lang="fr-FR" b="1" dirty="0">
                <a:solidFill>
                  <a:schemeClr val="tx1"/>
                </a:solidFill>
              </a:rPr>
              <a:t>faux</a:t>
            </a:r>
            <a:r>
              <a:rPr lang="fr-FR" dirty="0">
                <a:solidFill>
                  <a:schemeClr val="tx1"/>
                </a:solidFill>
              </a:rPr>
              <a:t> : booléen</a:t>
            </a:r>
          </a:p>
          <a:p>
            <a:pPr marL="306792" lvl="2" indent="0">
              <a:buNone/>
            </a:pPr>
            <a:r>
              <a:rPr lang="fr-FR" sz="1300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fr-FR" sz="1300" b="1" dirty="0">
                <a:solidFill>
                  <a:schemeClr val="tx1"/>
                </a:solidFill>
                <a:latin typeface="Consolas" panose="020B0609020204030204" pitchFamily="49" charset="0"/>
              </a:rPr>
              <a:t>if (condition) {</a:t>
            </a:r>
          </a:p>
          <a:p>
            <a:pPr marL="306792" lvl="2" indent="0">
              <a:buNone/>
            </a:pPr>
            <a:r>
              <a:rPr lang="fr-FR" sz="1300" b="1" dirty="0">
                <a:solidFill>
                  <a:schemeClr val="tx1"/>
                </a:solidFill>
                <a:latin typeface="Consolas" panose="020B0609020204030204" pitchFamily="49" charset="0"/>
              </a:rPr>
              <a:t>  		</a:t>
            </a:r>
            <a:r>
              <a:rPr lang="fr-FR" sz="1300" i="1" dirty="0">
                <a:solidFill>
                  <a:srgbClr val="00B050"/>
                </a:solidFill>
                <a:latin typeface="Consolas" panose="020B0609020204030204" pitchFamily="49" charset="0"/>
              </a:rPr>
              <a:t>// instructions exécutées quand la condition est vraie</a:t>
            </a:r>
          </a:p>
          <a:p>
            <a:pPr marL="306792" lvl="2" indent="0">
              <a:buNone/>
            </a:pPr>
            <a:r>
              <a:rPr lang="fr-FR" sz="1300" b="1" dirty="0">
                <a:solidFill>
                  <a:schemeClr val="tx1"/>
                </a:solidFill>
                <a:latin typeface="Consolas" panose="020B0609020204030204" pitchFamily="49" charset="0"/>
              </a:rPr>
              <a:t>	}</a:t>
            </a:r>
          </a:p>
          <a:p>
            <a:pPr marL="306792" lvl="2" indent="0">
              <a:buNone/>
            </a:pPr>
            <a:r>
              <a:rPr lang="fr-FR" sz="1300" b="1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fr-FR" sz="13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else</a:t>
            </a:r>
            <a:r>
              <a:rPr lang="fr-FR" sz="1300" b="1" dirty="0">
                <a:solidFill>
                  <a:schemeClr val="tx1"/>
                </a:solidFill>
                <a:latin typeface="Consolas" panose="020B0609020204030204" pitchFamily="49" charset="0"/>
              </a:rPr>
              <a:t> {</a:t>
            </a:r>
          </a:p>
          <a:p>
            <a:pPr marL="306792" lvl="2" indent="0">
              <a:buNone/>
            </a:pPr>
            <a:r>
              <a:rPr lang="fr-FR" sz="1300" b="1" dirty="0">
                <a:solidFill>
                  <a:schemeClr val="tx1"/>
                </a:solidFill>
                <a:latin typeface="Consolas" panose="020B0609020204030204" pitchFamily="49" charset="0"/>
              </a:rPr>
              <a:t> 		</a:t>
            </a:r>
            <a:r>
              <a:rPr lang="fr-FR" sz="1300" i="1" dirty="0">
                <a:solidFill>
                  <a:srgbClr val="00B050"/>
                </a:solidFill>
                <a:latin typeface="Consolas" panose="020B0609020204030204" pitchFamily="49" charset="0"/>
              </a:rPr>
              <a:t>// instructions exécutées quand la condition est fausse</a:t>
            </a:r>
          </a:p>
          <a:p>
            <a:pPr marL="306792" lvl="2" indent="0">
              <a:buNone/>
            </a:pPr>
            <a:r>
              <a:rPr lang="fr-FR" sz="1300" b="1" dirty="0">
                <a:solidFill>
                  <a:schemeClr val="tx1"/>
                </a:solidFill>
                <a:latin typeface="Consolas" panose="020B0609020204030204" pitchFamily="49" charset="0"/>
              </a:rPr>
              <a:t>	}</a:t>
            </a:r>
          </a:p>
          <a:p>
            <a:pPr lvl="1"/>
            <a:endParaRPr lang="fr-FR" sz="1700" dirty="0">
              <a:solidFill>
                <a:schemeClr val="tx1"/>
              </a:solidFill>
            </a:endParaRPr>
          </a:p>
          <a:p>
            <a:pPr lvl="1"/>
            <a:endParaRPr lang="fr-FR" sz="17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B316DD-F6AB-465C-AA31-4E20C019D571}"/>
              </a:ext>
            </a:extLst>
          </p:cNvPr>
          <p:cNvSpPr/>
          <p:nvPr/>
        </p:nvSpPr>
        <p:spPr>
          <a:xfrm>
            <a:off x="571501" y="2657158"/>
            <a:ext cx="829811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Parcourir les éléments du tableau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i=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;i&lt;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monTableau.length;i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  if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monTableau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[i].locataire == 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&amp;&amp;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monTableau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[i].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age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40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ET Logique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console.log(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"locataire de moins de 40 ans : \n"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monTableau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[i].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getDescription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monTableau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[i].locataire == 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console.log(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"locataire de plus de 40 ans : \n"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monTableau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[i].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getDescription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    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"propriétaire : \n"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monTableau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[i].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getDescription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fr-F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34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Les bases du JavaScript – RAPPEL !!!</a:t>
            </a:r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9" name="Espace réservé du contenu 5">
            <a:extLst>
              <a:ext uri="{FF2B5EF4-FFF2-40B4-BE49-F238E27FC236}">
                <a16:creationId xmlns:a16="http://schemas.microsoft.com/office/drawing/2014/main" id="{DEF19211-77AB-4F10-B21B-6705D8431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147513"/>
            <a:ext cx="8572500" cy="3229505"/>
          </a:xfrm>
        </p:spPr>
        <p:txBody>
          <a:bodyPr>
            <a:normAutofit lnSpcReduction="10000"/>
          </a:bodyPr>
          <a:lstStyle/>
          <a:p>
            <a:r>
              <a:rPr lang="fr-FR" dirty="0">
                <a:solidFill>
                  <a:schemeClr val="tx1"/>
                </a:solidFill>
              </a:rPr>
              <a:t>Mots clés / déclarations :</a:t>
            </a:r>
          </a:p>
          <a:p>
            <a:pPr lvl="2">
              <a:lnSpc>
                <a:spcPct val="100000"/>
              </a:lnSpc>
            </a:pPr>
            <a:r>
              <a:rPr lang="fr-FR" b="1" dirty="0">
                <a:solidFill>
                  <a:schemeClr val="accent3"/>
                </a:solidFill>
                <a:latin typeface="Consolas" panose="020B0609020204030204" pitchFamily="49" charset="0"/>
              </a:rPr>
              <a:t>let</a:t>
            </a:r>
            <a:r>
              <a:rPr lang="fr-FR" dirty="0">
                <a:solidFill>
                  <a:schemeClr val="accent3"/>
                </a:solidFill>
                <a:latin typeface="Consolas" panose="020B0609020204030204" pitchFamily="49" charset="0"/>
              </a:rPr>
              <a:t>(es6) ou </a:t>
            </a:r>
            <a:r>
              <a:rPr lang="fr-FR" b="1" dirty="0">
                <a:solidFill>
                  <a:schemeClr val="accent3"/>
                </a:solidFill>
                <a:latin typeface="Consolas" panose="020B0609020204030204" pitchFamily="49" charset="0"/>
              </a:rPr>
              <a:t>var</a:t>
            </a:r>
            <a:r>
              <a:rPr lang="fr-FR" dirty="0">
                <a:solidFill>
                  <a:schemeClr val="accent3"/>
                </a:solidFill>
              </a:rPr>
              <a:t> </a:t>
            </a:r>
            <a:r>
              <a:rPr lang="fr-FR" dirty="0">
                <a:solidFill>
                  <a:schemeClr val="bg2"/>
                </a:solidFill>
              </a:rPr>
              <a:t>: pour déclarer une variable</a:t>
            </a:r>
          </a:p>
          <a:p>
            <a:pPr lvl="2">
              <a:lnSpc>
                <a:spcPct val="100000"/>
              </a:lnSpc>
            </a:pPr>
            <a:r>
              <a:rPr lang="fr-FR" b="1" dirty="0" err="1">
                <a:solidFill>
                  <a:schemeClr val="accent3"/>
                </a:solidFill>
                <a:latin typeface="Consolas" panose="020B0609020204030204" pitchFamily="49" charset="0"/>
              </a:rPr>
              <a:t>function</a:t>
            </a:r>
            <a:r>
              <a:rPr lang="fr-FR" dirty="0">
                <a:solidFill>
                  <a:schemeClr val="accent3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chemeClr val="accent3"/>
                </a:solidFill>
                <a:latin typeface="Consolas" panose="020B0609020204030204" pitchFamily="49" charset="0"/>
              </a:rPr>
              <a:t>nomDeMafonction</a:t>
            </a:r>
            <a:r>
              <a:rPr lang="fr-FR" dirty="0">
                <a:solidFill>
                  <a:schemeClr val="accent3"/>
                </a:solidFill>
                <a:latin typeface="Consolas" panose="020B0609020204030204" pitchFamily="49" charset="0"/>
              </a:rPr>
              <a:t>() { </a:t>
            </a:r>
            <a:r>
              <a:rPr lang="fr-FR" sz="1300" i="1" dirty="0">
                <a:solidFill>
                  <a:srgbClr val="00B050"/>
                </a:solidFill>
                <a:latin typeface="Consolas" panose="020B0609020204030204" pitchFamily="49" charset="0"/>
              </a:rPr>
              <a:t>//instructions de la fonction</a:t>
            </a:r>
            <a:r>
              <a:rPr lang="fr-FR" dirty="0">
                <a:solidFill>
                  <a:schemeClr val="accent3"/>
                </a:solidFill>
                <a:latin typeface="Consolas" panose="020B0609020204030204" pitchFamily="49" charset="0"/>
              </a:rPr>
              <a:t> }</a:t>
            </a:r>
            <a:r>
              <a:rPr lang="fr-FR" dirty="0">
                <a:solidFill>
                  <a:schemeClr val="accent3"/>
                </a:solidFill>
              </a:rPr>
              <a:t> </a:t>
            </a:r>
            <a:r>
              <a:rPr lang="fr-FR" dirty="0">
                <a:solidFill>
                  <a:schemeClr val="bg2"/>
                </a:solidFill>
              </a:rPr>
              <a:t>: pour déclarer une fonction</a:t>
            </a:r>
          </a:p>
          <a:p>
            <a:pPr lvl="2">
              <a:lnSpc>
                <a:spcPct val="100000"/>
              </a:lnSpc>
            </a:pPr>
            <a:r>
              <a:rPr lang="fr-FR" dirty="0">
                <a:solidFill>
                  <a:schemeClr val="accent3"/>
                </a:solidFill>
                <a:latin typeface="Consolas" panose="020B0609020204030204" pitchFamily="49" charset="0"/>
              </a:rPr>
              <a:t>let </a:t>
            </a:r>
            <a:r>
              <a:rPr lang="fr-FR" dirty="0" err="1">
                <a:solidFill>
                  <a:schemeClr val="accent3"/>
                </a:solidFill>
                <a:latin typeface="Consolas" panose="020B0609020204030204" pitchFamily="49" charset="0"/>
              </a:rPr>
              <a:t>monObjet</a:t>
            </a:r>
            <a:r>
              <a:rPr lang="fr-FR" dirty="0">
                <a:solidFill>
                  <a:schemeClr val="accent3"/>
                </a:solidFill>
                <a:latin typeface="Consolas" panose="020B0609020204030204" pitchFamily="49" charset="0"/>
              </a:rPr>
              <a:t> = { </a:t>
            </a:r>
            <a:r>
              <a:rPr lang="fr-FR" sz="1300" i="1" dirty="0">
                <a:solidFill>
                  <a:srgbClr val="00B050"/>
                </a:solidFill>
                <a:latin typeface="Consolas" panose="020B0609020204030204" pitchFamily="49" charset="0"/>
              </a:rPr>
              <a:t>//propriétés et méthodes de l’objet</a:t>
            </a:r>
            <a:r>
              <a:rPr lang="fr-FR" sz="1300" i="1" dirty="0">
                <a:solidFill>
                  <a:srgbClr val="92D05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chemeClr val="accent3"/>
                </a:solidFill>
                <a:latin typeface="Consolas" panose="020B0609020204030204" pitchFamily="49" charset="0"/>
              </a:rPr>
              <a:t>}</a:t>
            </a:r>
            <a:r>
              <a:rPr lang="fr-FR" dirty="0">
                <a:solidFill>
                  <a:schemeClr val="accent3"/>
                </a:solidFill>
              </a:rPr>
              <a:t> </a:t>
            </a:r>
            <a:r>
              <a:rPr lang="fr-FR" dirty="0">
                <a:solidFill>
                  <a:schemeClr val="bg2"/>
                </a:solidFill>
              </a:rPr>
              <a:t>: pour créer un nouvel objet</a:t>
            </a:r>
          </a:p>
          <a:p>
            <a:pPr lvl="2">
              <a:lnSpc>
                <a:spcPct val="100000"/>
              </a:lnSpc>
            </a:pPr>
            <a:r>
              <a:rPr lang="fr-FR" dirty="0">
                <a:solidFill>
                  <a:schemeClr val="accent3"/>
                </a:solidFill>
                <a:latin typeface="Consolas" panose="020B0609020204030204" pitchFamily="49" charset="0"/>
              </a:rPr>
              <a:t>let </a:t>
            </a:r>
            <a:r>
              <a:rPr lang="fr-FR" dirty="0" err="1">
                <a:solidFill>
                  <a:schemeClr val="accent3"/>
                </a:solidFill>
                <a:latin typeface="Consolas" panose="020B0609020204030204" pitchFamily="49" charset="0"/>
              </a:rPr>
              <a:t>monObjet</a:t>
            </a:r>
            <a:r>
              <a:rPr lang="fr-FR" dirty="0">
                <a:solidFill>
                  <a:schemeClr val="accent3"/>
                </a:solidFill>
                <a:latin typeface="Consolas" panose="020B0609020204030204" pitchFamily="49" charset="0"/>
              </a:rPr>
              <a:t> = </a:t>
            </a:r>
            <a:r>
              <a:rPr lang="fr-FR" b="1" dirty="0">
                <a:solidFill>
                  <a:schemeClr val="accent3"/>
                </a:solidFill>
                <a:latin typeface="Consolas" panose="020B0609020204030204" pitchFamily="49" charset="0"/>
              </a:rPr>
              <a:t>new</a:t>
            </a:r>
            <a:r>
              <a:rPr lang="fr-FR" dirty="0">
                <a:solidFill>
                  <a:schemeClr val="accent3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chemeClr val="accent3"/>
                </a:solidFill>
                <a:latin typeface="Consolas" panose="020B0609020204030204" pitchFamily="49" charset="0"/>
              </a:rPr>
              <a:t>nomDeMaClasse</a:t>
            </a:r>
            <a:r>
              <a:rPr lang="fr-FR" dirty="0">
                <a:solidFill>
                  <a:schemeClr val="accent3"/>
                </a:solidFill>
                <a:latin typeface="Consolas" panose="020B0609020204030204" pitchFamily="49" charset="0"/>
              </a:rPr>
              <a:t>()</a:t>
            </a:r>
            <a:r>
              <a:rPr lang="fr-FR" dirty="0">
                <a:solidFill>
                  <a:schemeClr val="accent3"/>
                </a:solidFill>
              </a:rPr>
              <a:t> </a:t>
            </a:r>
            <a:r>
              <a:rPr lang="fr-FR" dirty="0">
                <a:solidFill>
                  <a:schemeClr val="bg2"/>
                </a:solidFill>
              </a:rPr>
              <a:t>: pour instancier un objet provenant d’une classe </a:t>
            </a:r>
          </a:p>
          <a:p>
            <a:pPr lvl="2">
              <a:lnSpc>
                <a:spcPct val="100000"/>
              </a:lnSpc>
            </a:pPr>
            <a:r>
              <a:rPr lang="fr-FR" dirty="0">
                <a:solidFill>
                  <a:schemeClr val="accent3"/>
                </a:solidFill>
                <a:latin typeface="Consolas" panose="020B0609020204030204" pitchFamily="49" charset="0"/>
              </a:rPr>
              <a:t>Let </a:t>
            </a:r>
            <a:r>
              <a:rPr lang="fr-FR" dirty="0" err="1">
                <a:solidFill>
                  <a:schemeClr val="accent3"/>
                </a:solidFill>
                <a:latin typeface="Consolas" panose="020B0609020204030204" pitchFamily="49" charset="0"/>
              </a:rPr>
              <a:t>monTableau</a:t>
            </a:r>
            <a:r>
              <a:rPr lang="fr-FR" dirty="0">
                <a:solidFill>
                  <a:schemeClr val="accent3"/>
                </a:solidFill>
                <a:latin typeface="Consolas" panose="020B0609020204030204" pitchFamily="49" charset="0"/>
              </a:rPr>
              <a:t> = [ </a:t>
            </a:r>
            <a:r>
              <a:rPr lang="fr-FR" sz="1300" i="1" dirty="0">
                <a:solidFill>
                  <a:srgbClr val="00B050"/>
                </a:solidFill>
                <a:latin typeface="Consolas" panose="020B0609020204030204" pitchFamily="49" charset="0"/>
              </a:rPr>
              <a:t>//éléments de mon tableau séparés d’une ‘,’ </a:t>
            </a:r>
            <a:r>
              <a:rPr lang="fr-FR" dirty="0">
                <a:solidFill>
                  <a:schemeClr val="accent3"/>
                </a:solidFill>
                <a:latin typeface="Consolas" panose="020B0609020204030204" pitchFamily="49" charset="0"/>
              </a:rPr>
              <a:t>]</a:t>
            </a:r>
            <a:r>
              <a:rPr lang="fr-FR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>
                <a:solidFill>
                  <a:schemeClr val="bg2"/>
                </a:solidFill>
              </a:rPr>
              <a:t>: pour déclarer un tableau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Les objets instanciés contiennent 3 choses :</a:t>
            </a:r>
          </a:p>
          <a:p>
            <a:pPr lvl="2"/>
            <a:r>
              <a:rPr lang="fr-FR" b="1" dirty="0">
                <a:solidFill>
                  <a:schemeClr val="bg2"/>
                </a:solidFill>
                <a:latin typeface="Consolas" panose="020B0609020204030204" pitchFamily="49" charset="0"/>
              </a:rPr>
              <a:t>Un constructeur</a:t>
            </a:r>
            <a:r>
              <a:rPr lang="fr-FR" dirty="0">
                <a:solidFill>
                  <a:schemeClr val="bg2"/>
                </a:solidFill>
              </a:rPr>
              <a:t> : initialise l’état initial de l’objet (</a:t>
            </a:r>
            <a:r>
              <a:rPr lang="fr-FR" b="1" dirty="0">
                <a:solidFill>
                  <a:schemeClr val="bg2"/>
                </a:solidFill>
                <a:latin typeface="Consolas" panose="020B0609020204030204" pitchFamily="49" charset="0"/>
              </a:rPr>
              <a:t>new</a:t>
            </a:r>
            <a:r>
              <a:rPr lang="fr-FR" dirty="0">
                <a:solidFill>
                  <a:schemeClr val="bg2"/>
                </a:solidFill>
              </a:rPr>
              <a:t>)</a:t>
            </a:r>
          </a:p>
          <a:p>
            <a:pPr lvl="2"/>
            <a:r>
              <a:rPr lang="fr-FR" b="1" dirty="0">
                <a:solidFill>
                  <a:schemeClr val="bg2"/>
                </a:solidFill>
                <a:latin typeface="Consolas" panose="020B0609020204030204" pitchFamily="49" charset="0"/>
              </a:rPr>
              <a:t>Des propriétés</a:t>
            </a:r>
            <a:r>
              <a:rPr lang="fr-FR" dirty="0">
                <a:solidFill>
                  <a:schemeClr val="bg2"/>
                </a:solidFill>
              </a:rPr>
              <a:t> : clé / valeur</a:t>
            </a:r>
          </a:p>
          <a:p>
            <a:pPr lvl="2"/>
            <a:r>
              <a:rPr lang="fr-FR" b="1" dirty="0">
                <a:solidFill>
                  <a:schemeClr val="bg2"/>
                </a:solidFill>
              </a:rPr>
              <a:t>Des méthodes</a:t>
            </a:r>
            <a:r>
              <a:rPr lang="fr-FR" dirty="0">
                <a:solidFill>
                  <a:schemeClr val="bg2"/>
                </a:solidFill>
              </a:rPr>
              <a:t> : fonctions associées à l’objet</a:t>
            </a:r>
          </a:p>
          <a:p>
            <a:endParaRPr lang="fr-FR" dirty="0"/>
          </a:p>
          <a:p>
            <a:r>
              <a:rPr lang="fr-FR" dirty="0"/>
              <a:t>Les événements permettent de déclencher une fonction selon une action</a:t>
            </a:r>
            <a:endParaRPr lang="fr-F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37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2" y="1140430"/>
            <a:ext cx="6279393" cy="361762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Se rendre sur le site d’</a:t>
            </a:r>
            <a:r>
              <a:rPr lang="fr-FR" dirty="0" err="1"/>
              <a:t>OpenLayers</a:t>
            </a:r>
            <a:r>
              <a:rPr lang="fr-FR" dirty="0"/>
              <a:t> - </a:t>
            </a:r>
            <a:r>
              <a:rPr lang="fr-FR" sz="1400" i="1" dirty="0">
                <a:hlinkClick r:id="rId2"/>
              </a:rPr>
              <a:t>https://openlayers.org/</a:t>
            </a:r>
            <a:endParaRPr lang="fr-FR" sz="1400" i="1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Go </a:t>
            </a:r>
            <a:r>
              <a:rPr lang="fr-FR" sz="1300" b="1" dirty="0" err="1">
                <a:solidFill>
                  <a:schemeClr val="accent3"/>
                </a:solidFill>
              </a:rPr>
              <a:t>QuickStart</a:t>
            </a:r>
            <a:r>
              <a:rPr lang="fr-FR" sz="1300" b="1" dirty="0">
                <a:solidFill>
                  <a:schemeClr val="accent3"/>
                </a:solidFill>
              </a:rPr>
              <a:t>!</a:t>
            </a:r>
          </a:p>
          <a:p>
            <a:pPr lvl="2"/>
            <a:r>
              <a:rPr lang="fr-FR" sz="1200" dirty="0">
                <a:solidFill>
                  <a:schemeClr val="accent3"/>
                </a:solidFill>
              </a:rPr>
              <a:t>Copier le code HTML dans votre page « index.html » - Sauvegarder ! </a:t>
            </a:r>
            <a:r>
              <a:rPr lang="fr-FR" sz="1100" b="1" dirty="0"/>
              <a:t>CTRL + S</a:t>
            </a:r>
            <a:r>
              <a:rPr lang="fr-FR" sz="1100" dirty="0"/>
              <a:t> </a:t>
            </a:r>
            <a:r>
              <a:rPr lang="fr-FR" sz="1200" dirty="0">
                <a:solidFill>
                  <a:schemeClr val="accent3"/>
                </a:solidFill>
              </a:rPr>
              <a:t>puis ouvrir la page web dans un navigateur</a:t>
            </a: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marL="306792" lvl="2" indent="0">
              <a:buNone/>
            </a:pPr>
            <a:endParaRPr lang="fr-FR" sz="1200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Parcourir l’API et l’objet </a:t>
            </a:r>
            <a:r>
              <a:rPr lang="fr-FR" sz="1300" b="1" dirty="0" err="1">
                <a:solidFill>
                  <a:schemeClr val="accent3"/>
                </a:solidFill>
              </a:rPr>
              <a:t>ol.Map</a:t>
            </a:r>
            <a:endParaRPr lang="fr-FR" sz="1300" b="1" dirty="0">
              <a:solidFill>
                <a:schemeClr val="accent3"/>
              </a:solidFill>
            </a:endParaRPr>
          </a:p>
          <a:p>
            <a:pPr lvl="2"/>
            <a:r>
              <a:rPr lang="fr-FR" sz="1200" dirty="0">
                <a:solidFill>
                  <a:schemeClr val="accent3"/>
                </a:solidFill>
                <a:hlinkClick r:id="rId3"/>
              </a:rPr>
              <a:t>https://openlayers.org/en/latest/apidoc/</a:t>
            </a:r>
            <a:endParaRPr lang="fr-FR" sz="1200" dirty="0">
              <a:solidFill>
                <a:schemeClr val="accent3"/>
              </a:solidFill>
            </a:endParaRP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l’évènement </a:t>
            </a:r>
            <a:r>
              <a:rPr lang="fr-FR" sz="1300" b="1" dirty="0">
                <a:solidFill>
                  <a:schemeClr val="accent3"/>
                </a:solidFill>
              </a:rPr>
              <a:t>click</a:t>
            </a:r>
            <a:r>
              <a:rPr lang="fr-FR" sz="1300" dirty="0">
                <a:solidFill>
                  <a:schemeClr val="accent3"/>
                </a:solidFill>
              </a:rPr>
              <a:t> sur la carte</a:t>
            </a: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Nouvelle carte </a:t>
            </a:r>
            <a:r>
              <a:rPr lang="fr-FR" b="0" i="0" dirty="0" err="1"/>
              <a:t>ol.Map</a:t>
            </a:r>
            <a:endParaRPr lang="fr-FR" b="0" i="0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EE5AFD6-8F42-4D32-9537-7955D2A7C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333" y="2077025"/>
            <a:ext cx="5147248" cy="1125293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Menlo"/>
              </a:rPr>
              <a:t>&lt;script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Menlo"/>
              </a:rPr>
              <a:t>type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Menlo"/>
              </a:rPr>
              <a:t>=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Menlo"/>
              </a:rPr>
              <a:t>"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DD1144"/>
                </a:solidFill>
                <a:effectLst/>
                <a:latin typeface="Menlo"/>
              </a:rPr>
              <a:t>text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Menlo"/>
              </a:rPr>
              <a:t>/javascript"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Menlo"/>
              </a:rPr>
              <a:t>&gt;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var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map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=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new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ol.Map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({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000" dirty="0">
                <a:solidFill>
                  <a:srgbClr val="657B83"/>
                </a:solidFill>
                <a:latin typeface="Menlo"/>
              </a:rPr>
              <a:t>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target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Menlo"/>
              </a:rPr>
              <a:t>'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DD1144"/>
                </a:solidFill>
                <a:effectLst/>
                <a:latin typeface="Menlo"/>
              </a:rPr>
              <a:t>map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Menlo"/>
              </a:rPr>
              <a:t>’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layers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: [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new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ol.layer.Tile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({ source: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new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ol.source.OSM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() }) 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  view: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new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ol.View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({ center: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ol.proj.fromLonLat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([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Menlo"/>
              </a:rPr>
              <a:t>37.41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Menlo"/>
              </a:rPr>
              <a:t>8.82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]), zoom: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Menlo"/>
              </a:rPr>
              <a:t>4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})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});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Menlo"/>
              </a:rPr>
              <a:t>&lt;/script&gt;</a:t>
            </a:r>
            <a:r>
              <a:rPr kumimoji="0" lang="fr-FR" altLang="fr-F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77BB989-7AB5-44F3-99CB-C5B6033FD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1933" y="2304572"/>
            <a:ext cx="3141440" cy="1499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A41E13-5A14-48B8-8152-7EA93548BC26}"/>
              </a:ext>
            </a:extLst>
          </p:cNvPr>
          <p:cNvSpPr/>
          <p:nvPr/>
        </p:nvSpPr>
        <p:spPr>
          <a:xfrm>
            <a:off x="1137854" y="4100020"/>
            <a:ext cx="5147247" cy="276999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on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CE9178"/>
                </a:solidFill>
                <a:latin typeface="Consolas" panose="020B0609020204030204" pitchFamily="49" charset="0"/>
              </a:rPr>
              <a:t>'click'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fr-F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event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  <a:r>
              <a:rPr lang="fr-F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alert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CE9178"/>
                </a:solidFill>
                <a:latin typeface="Consolas" panose="020B0609020204030204" pitchFamily="49" charset="0"/>
              </a:rPr>
              <a:t>'click'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)});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122" name="Picture 2" descr="RÃ©sultat de recherche d'images pour &quot;openLayers png&quot;">
            <a:extLst>
              <a:ext uri="{FF2B5EF4-FFF2-40B4-BE49-F238E27FC236}">
                <a16:creationId xmlns:a16="http://schemas.microsoft.com/office/drawing/2014/main" id="{53B718C3-E325-4B98-AC05-2076819E1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131" y="653379"/>
            <a:ext cx="712748" cy="71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82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0"/>
            <a:ext cx="7159674" cy="1951299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fr-FR" dirty="0"/>
              <a:t>Organiser son code</a:t>
            </a:r>
            <a:endParaRPr lang="fr-FR" sz="1200" i="1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Déplacer le style CSS dans style.css et importer la balise </a:t>
            </a:r>
            <a:r>
              <a:rPr lang="fr-FR" sz="13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&lt;style</a:t>
            </a:r>
            <a:r>
              <a:rPr lang="fr-FR" sz="1300" dirty="0">
                <a:solidFill>
                  <a:schemeClr val="accent3"/>
                </a:solidFill>
              </a:rPr>
              <a:t>&gt; dans index.html</a:t>
            </a:r>
          </a:p>
          <a:p>
            <a:pPr lvl="1"/>
            <a:endParaRPr lang="fr-FR" sz="1400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Déplacer le script JS dans script.js et importer la balise </a:t>
            </a:r>
            <a:r>
              <a:rPr lang="fr-FR" sz="13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&lt;script&gt;</a:t>
            </a:r>
            <a:r>
              <a:rPr lang="fr-FR" sz="1300" dirty="0">
                <a:solidFill>
                  <a:schemeClr val="accent3"/>
                </a:solidFill>
              </a:rPr>
              <a:t> dans index.html</a:t>
            </a:r>
          </a:p>
          <a:p>
            <a:pPr marL="153396" lvl="1" indent="0">
              <a:buNone/>
            </a:pPr>
            <a:r>
              <a:rPr lang="fr-FR" sz="1100" i="1" dirty="0">
                <a:solidFill>
                  <a:schemeClr val="bg1">
                    <a:lumMod val="50000"/>
                  </a:schemeClr>
                </a:solidFill>
              </a:rPr>
              <a:t>Vérifier que ça fonctionne toujours…</a:t>
            </a: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Redéfinir l’étendue initiale via la propriété </a:t>
            </a:r>
            <a:r>
              <a:rPr lang="fr-FR" sz="1200" b="1" dirty="0">
                <a:solidFill>
                  <a:schemeClr val="accent3"/>
                </a:solidFill>
              </a:rPr>
              <a:t>center</a:t>
            </a:r>
            <a:r>
              <a:rPr lang="fr-FR" sz="1300" dirty="0">
                <a:solidFill>
                  <a:schemeClr val="accent3"/>
                </a:solidFill>
              </a:rPr>
              <a:t> de l’objet </a:t>
            </a:r>
            <a:r>
              <a:rPr lang="fr-FR" sz="1200" b="1" dirty="0" err="1">
                <a:solidFill>
                  <a:schemeClr val="accent3"/>
                </a:solidFill>
              </a:rPr>
              <a:t>ol.View</a:t>
            </a:r>
            <a:r>
              <a:rPr lang="fr-FR" sz="1200" b="1" dirty="0">
                <a:solidFill>
                  <a:schemeClr val="accent3"/>
                </a:solidFill>
              </a:rPr>
              <a:t> </a:t>
            </a:r>
            <a:r>
              <a:rPr lang="fr-FR" sz="1300" dirty="0">
                <a:solidFill>
                  <a:schemeClr val="accent3"/>
                </a:solidFill>
              </a:rPr>
              <a:t>appartenant à </a:t>
            </a:r>
            <a:r>
              <a:rPr lang="fr-FR" sz="1200" b="1" dirty="0" err="1">
                <a:solidFill>
                  <a:schemeClr val="accent3"/>
                </a:solidFill>
              </a:rPr>
              <a:t>Map</a:t>
            </a:r>
            <a:endParaRPr lang="fr-FR" sz="1200" b="1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Nouvelle carte </a:t>
            </a:r>
            <a:r>
              <a:rPr lang="fr-FR" b="0" i="0" dirty="0" err="1"/>
              <a:t>ol.Map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64736A-250A-41A6-87E0-89ABF92385DA}"/>
              </a:ext>
            </a:extLst>
          </p:cNvPr>
          <p:cNvSpPr/>
          <p:nvPr/>
        </p:nvSpPr>
        <p:spPr>
          <a:xfrm>
            <a:off x="4451897" y="3222754"/>
            <a:ext cx="4071936" cy="769441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100" dirty="0">
                <a:solidFill>
                  <a:srgbClr val="9CDCFE"/>
                </a:solidFill>
                <a:latin typeface="Consolas" panose="020B0609020204030204" pitchFamily="49" charset="0"/>
              </a:rPr>
              <a:t>view: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View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100" dirty="0">
                <a:solidFill>
                  <a:srgbClr val="9CDCFE"/>
                </a:solidFill>
                <a:latin typeface="Consolas" panose="020B0609020204030204" pitchFamily="49" charset="0"/>
              </a:rPr>
              <a:t>  center: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ol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proj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fromLonLat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fr-FR" sz="1100" dirty="0">
                <a:solidFill>
                  <a:srgbClr val="B5CEA8"/>
                </a:solidFill>
                <a:latin typeface="Consolas" panose="020B0609020204030204" pitchFamily="49" charset="0"/>
              </a:rPr>
              <a:t>2.294481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fr-FR" sz="1100" dirty="0">
                <a:solidFill>
                  <a:srgbClr val="B5CEA8"/>
                </a:solidFill>
                <a:latin typeface="Consolas" panose="020B0609020204030204" pitchFamily="49" charset="0"/>
              </a:rPr>
              <a:t>48.858370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]),</a:t>
            </a:r>
          </a:p>
          <a:p>
            <a:r>
              <a:rPr lang="fr-FR" sz="1100" dirty="0">
                <a:solidFill>
                  <a:srgbClr val="9CDCFE"/>
                </a:solidFill>
                <a:latin typeface="Consolas" panose="020B0609020204030204" pitchFamily="49" charset="0"/>
              </a:rPr>
              <a:t>  zoom: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endParaRPr lang="fr-F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  <a:endParaRPr lang="fr-F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40C3C4-3D76-4126-A4D7-9D8941D32907}"/>
              </a:ext>
            </a:extLst>
          </p:cNvPr>
          <p:cNvSpPr/>
          <p:nvPr/>
        </p:nvSpPr>
        <p:spPr>
          <a:xfrm>
            <a:off x="4572000" y="1581257"/>
            <a:ext cx="4071937" cy="230832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fr-FR" sz="900" dirty="0" err="1">
                <a:solidFill>
                  <a:srgbClr val="569CD6"/>
                </a:solidFill>
                <a:latin typeface="Consolas" panose="020B0609020204030204" pitchFamily="49" charset="0"/>
              </a:rPr>
              <a:t>link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rel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stylesheet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css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/style.css"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text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css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E1CBE6-0478-429D-9FDF-0EC2B13D5CB0}"/>
              </a:ext>
            </a:extLst>
          </p:cNvPr>
          <p:cNvSpPr/>
          <p:nvPr/>
        </p:nvSpPr>
        <p:spPr>
          <a:xfrm>
            <a:off x="4572000" y="2058656"/>
            <a:ext cx="4071936" cy="230832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fr-FR" sz="9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js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/script.js"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text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/javascript"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73C830C-C662-42BD-BCA7-0C0BCACA5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27" y="2793175"/>
            <a:ext cx="3565193" cy="1838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729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Débuter en JavaScript</a:t>
            </a:r>
          </a:p>
          <a:p>
            <a:pPr marL="337471" lvl="1" indent="0">
              <a:buNone/>
            </a:pPr>
            <a:r>
              <a:rPr lang="fr-FR" dirty="0"/>
              <a:t>Introduction</a:t>
            </a:r>
          </a:p>
          <a:p>
            <a:pPr marL="337471" lvl="1" indent="0">
              <a:buNone/>
            </a:pPr>
            <a:r>
              <a:rPr lang="fr-FR" dirty="0"/>
              <a:t>Préparer son environnement de développement </a:t>
            </a:r>
            <a:r>
              <a:rPr lang="fr-FR" dirty="0">
                <a:solidFill>
                  <a:srgbClr val="8E9295"/>
                </a:solidFill>
              </a:rPr>
              <a:t>Visual Studio Code</a:t>
            </a:r>
          </a:p>
          <a:p>
            <a:pPr marL="337471" lvl="1" indent="0">
              <a:buNone/>
            </a:pPr>
            <a:r>
              <a:rPr lang="fr-FR" dirty="0"/>
              <a:t>Les bases du JavaScript</a:t>
            </a:r>
          </a:p>
          <a:p>
            <a:pPr marL="337471" lvl="1" indent="0">
              <a:buNone/>
            </a:pPr>
            <a:endParaRPr lang="fr-FR" dirty="0"/>
          </a:p>
          <a:p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  <a:p>
            <a:pPr marL="337471" lvl="1" indent="0">
              <a:buNone/>
            </a:pPr>
            <a:r>
              <a:rPr lang="fr-FR" dirty="0"/>
              <a:t>Nouvelle carte </a:t>
            </a:r>
            <a:r>
              <a:rPr lang="fr-FR" sz="1300" i="0" dirty="0" err="1">
                <a:solidFill>
                  <a:srgbClr val="8E9295"/>
                </a:solidFill>
              </a:rPr>
              <a:t>ol.Map</a:t>
            </a:r>
            <a:endParaRPr lang="fr-FR" sz="1300" i="0" dirty="0">
              <a:solidFill>
                <a:srgbClr val="8E9295"/>
              </a:solidFill>
            </a:endParaRPr>
          </a:p>
          <a:p>
            <a:pPr marL="337471" lvl="1" indent="0">
              <a:buNone/>
            </a:pPr>
            <a:r>
              <a:rPr lang="fr-FR" dirty="0"/>
              <a:t>Ajouter des éléments à la carte </a:t>
            </a:r>
            <a:r>
              <a:rPr lang="fr-FR" sz="1300" i="0" dirty="0" err="1">
                <a:solidFill>
                  <a:srgbClr val="8E9295"/>
                </a:solidFill>
              </a:rPr>
              <a:t>ol.control</a:t>
            </a:r>
            <a:endParaRPr lang="fr-FR" sz="1300" i="0" dirty="0">
              <a:solidFill>
                <a:srgbClr val="8E9295"/>
              </a:solidFill>
            </a:endParaRPr>
          </a:p>
          <a:p>
            <a:pPr marL="337471" lvl="1" indent="0">
              <a:buNone/>
            </a:pPr>
            <a:r>
              <a:rPr lang="fr-FR" dirty="0"/>
              <a:t>Ajouter des couches à la carte</a:t>
            </a:r>
            <a:r>
              <a:rPr lang="fr-FR" sz="1300" i="0" dirty="0">
                <a:solidFill>
                  <a:srgbClr val="8E9295"/>
                </a:solidFill>
              </a:rPr>
              <a:t> </a:t>
            </a:r>
            <a:r>
              <a:rPr lang="fr-FR" sz="1300" i="0" dirty="0" err="1">
                <a:solidFill>
                  <a:srgbClr val="8E9295"/>
                </a:solidFill>
              </a:rPr>
              <a:t>ol.layer</a:t>
            </a:r>
            <a:endParaRPr lang="fr-FR" sz="1300" i="0" dirty="0">
              <a:solidFill>
                <a:srgbClr val="8E9295"/>
              </a:solidFill>
            </a:endParaRPr>
          </a:p>
          <a:p>
            <a:pPr marL="337471" lvl="1" indent="0">
              <a:buNone/>
            </a:pPr>
            <a:r>
              <a:rPr lang="fr-FR" sz="1400" dirty="0"/>
              <a:t>Afficher une popup</a:t>
            </a:r>
            <a:r>
              <a:rPr lang="fr-FR" sz="1200" i="0" dirty="0">
                <a:solidFill>
                  <a:srgbClr val="8E9295"/>
                </a:solidFill>
              </a:rPr>
              <a:t> </a:t>
            </a:r>
            <a:r>
              <a:rPr lang="fr-FR" sz="1200" i="0" dirty="0" err="1">
                <a:solidFill>
                  <a:srgbClr val="8E9295"/>
                </a:solidFill>
              </a:rPr>
              <a:t>ol.Overlay</a:t>
            </a:r>
            <a:endParaRPr lang="fr-FR" sz="1200" i="0" dirty="0">
              <a:solidFill>
                <a:srgbClr val="8E9295"/>
              </a:solidFill>
            </a:endParaRPr>
          </a:p>
          <a:p>
            <a:pPr marL="337471" lvl="1" indent="0">
              <a:buNone/>
            </a:pPr>
            <a:endParaRPr lang="fr-FR" dirty="0"/>
          </a:p>
          <a:p>
            <a:r>
              <a:rPr lang="fr-FR" dirty="0"/>
              <a:t>Découverte de l’API ArcGIS for JavaScript v4</a:t>
            </a:r>
          </a:p>
          <a:p>
            <a:pPr marL="337471" lvl="1" indent="0">
              <a:buNone/>
            </a:pPr>
            <a:r>
              <a:rPr lang="fr-FR" dirty="0"/>
              <a:t>2D / 3D et ajout de widgets</a:t>
            </a:r>
          </a:p>
          <a:p>
            <a:pPr lvl="1"/>
            <a:endParaRPr lang="fr-FR" dirty="0"/>
          </a:p>
          <a:p>
            <a:pPr marL="0" indent="0">
              <a:buNone/>
            </a:pPr>
            <a:endParaRPr lang="fr-FR" dirty="0"/>
          </a:p>
          <a:p>
            <a:pPr>
              <a:defRPr/>
            </a:pPr>
            <a:endParaRPr lang="fr-FR" dirty="0"/>
          </a:p>
          <a:p>
            <a:pPr lvl="0">
              <a:defRPr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707570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1"/>
            <a:ext cx="6729130" cy="162598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fr-FR" dirty="0"/>
              <a:t>Commenter son code !</a:t>
            </a:r>
            <a:endParaRPr lang="fr-FR" sz="1200" i="1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La déclaration </a:t>
            </a:r>
            <a:r>
              <a:rPr lang="fr-FR" sz="13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fr-FR" sz="1300" dirty="0">
                <a:solidFill>
                  <a:schemeClr val="accent3"/>
                </a:solidFill>
              </a:rPr>
              <a:t> indique une constante dont la valeur ne peut pas être modifiée par des réaffectations ultérieures </a:t>
            </a: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20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Nouvelle carte </a:t>
            </a:r>
            <a:r>
              <a:rPr lang="fr-FR" b="0" i="0" dirty="0" err="1"/>
              <a:t>ol.Map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93AE5A-0CBD-497C-B4E6-88549329A0E7}"/>
              </a:ext>
            </a:extLst>
          </p:cNvPr>
          <p:cNvSpPr/>
          <p:nvPr/>
        </p:nvSpPr>
        <p:spPr>
          <a:xfrm>
            <a:off x="878858" y="1804839"/>
            <a:ext cx="6729130" cy="2677656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Raster </a:t>
            </a:r>
            <a:r>
              <a:rPr lang="fr-F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OpenStreetMap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osm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layer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Tile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   source: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source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OSM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fr-F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Map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OpenLayers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Map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target</a:t>
            </a:r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map</a:t>
            </a:r>
            <a:r>
              <a:rPr lang="fr-F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nom de la &lt;div&gt; HTML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layers</a:t>
            </a:r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osm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],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Couches de la carte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   view: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View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({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Vue initiale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      center: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ol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proj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fromLonLat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fr-FR" sz="1200" dirty="0">
                <a:solidFill>
                  <a:srgbClr val="B5CEA8"/>
                </a:solidFill>
                <a:latin typeface="Consolas" panose="020B0609020204030204" pitchFamily="49" charset="0"/>
              </a:rPr>
              <a:t>2.294481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>
                <a:solidFill>
                  <a:srgbClr val="B5CEA8"/>
                </a:solidFill>
                <a:latin typeface="Consolas" panose="020B0609020204030204" pitchFamily="49" charset="0"/>
              </a:rPr>
              <a:t>48.858370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]),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Paris WGS84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      zoom: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 })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72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0"/>
            <a:ext cx="7507692" cy="3759116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La propriété </a:t>
            </a:r>
            <a:r>
              <a:rPr lang="fr-F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controls</a:t>
            </a:r>
            <a:r>
              <a:rPr lang="fr-FR" dirty="0"/>
              <a:t> de l’objet </a:t>
            </a:r>
            <a:r>
              <a:rPr lang="fr-F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fr-FR" dirty="0"/>
              <a:t> </a:t>
            </a:r>
            <a:r>
              <a:rPr lang="fr-FR" dirty="0" err="1"/>
              <a:t>definie</a:t>
            </a:r>
            <a:r>
              <a:rPr lang="fr-FR" dirty="0"/>
              <a:t> la liste des </a:t>
            </a:r>
            <a:r>
              <a:rPr lang="fr-FR" dirty="0" err="1"/>
              <a:t>controls</a:t>
            </a:r>
            <a:r>
              <a:rPr lang="fr-FR" dirty="0"/>
              <a:t> attachés à la carte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le control </a:t>
            </a:r>
            <a:r>
              <a:rPr lang="fr-FR" sz="13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OverviewMap</a:t>
            </a:r>
            <a:r>
              <a:rPr lang="fr-FR" sz="1300" dirty="0">
                <a:solidFill>
                  <a:schemeClr val="accent3"/>
                </a:solidFill>
              </a:rPr>
              <a:t> :</a:t>
            </a:r>
          </a:p>
          <a:p>
            <a:pPr lvl="1"/>
            <a:endParaRPr lang="fr-FR" dirty="0"/>
          </a:p>
          <a:p>
            <a:pPr marL="153396" lvl="1" indent="0">
              <a:buNone/>
            </a:pPr>
            <a:r>
              <a:rPr lang="fr-FR" dirty="0"/>
              <a:t> </a:t>
            </a:r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sz="800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La méthode </a:t>
            </a:r>
            <a:r>
              <a:rPr lang="fr-FR" sz="13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fr-FR" sz="13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sz="1300" dirty="0">
                <a:solidFill>
                  <a:schemeClr val="accent3"/>
                </a:solidFill>
              </a:rPr>
              <a:t> indique que l’on ajoute des </a:t>
            </a:r>
            <a:r>
              <a:rPr lang="fr-FR" sz="1300" dirty="0" err="1">
                <a:solidFill>
                  <a:schemeClr val="accent3"/>
                </a:solidFill>
              </a:rPr>
              <a:t>controls</a:t>
            </a:r>
            <a:r>
              <a:rPr lang="fr-FR" sz="1300" dirty="0">
                <a:solidFill>
                  <a:schemeClr val="accent3"/>
                </a:solidFill>
              </a:rPr>
              <a:t> (passés en paramètre) à ceux par défaut (</a:t>
            </a:r>
            <a:r>
              <a:rPr lang="fr-FR" sz="1300" dirty="0">
                <a:solidFill>
                  <a:srgbClr val="8E9295"/>
                </a:solidFill>
              </a:rPr>
              <a:t>Zoom</a:t>
            </a:r>
            <a:r>
              <a:rPr lang="fr-FR" sz="1300" dirty="0">
                <a:solidFill>
                  <a:schemeClr val="accent3"/>
                </a:solidFill>
              </a:rPr>
              <a:t>, </a:t>
            </a:r>
            <a:r>
              <a:rPr lang="fr-FR" sz="1300" dirty="0" err="1">
                <a:solidFill>
                  <a:srgbClr val="8E9295"/>
                </a:solidFill>
              </a:rPr>
              <a:t>Rotate</a:t>
            </a:r>
            <a:r>
              <a:rPr lang="fr-FR" sz="1300" dirty="0">
                <a:solidFill>
                  <a:schemeClr val="accent3"/>
                </a:solidFill>
              </a:rPr>
              <a:t> et </a:t>
            </a:r>
            <a:r>
              <a:rPr lang="fr-FR" sz="1300" dirty="0">
                <a:solidFill>
                  <a:srgbClr val="8E9295"/>
                </a:solidFill>
              </a:rPr>
              <a:t>Attribution</a:t>
            </a:r>
            <a:r>
              <a:rPr lang="fr-FR" sz="1300" dirty="0">
                <a:solidFill>
                  <a:schemeClr val="accent3"/>
                </a:solidFill>
              </a:rPr>
              <a:t>)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d’autres </a:t>
            </a:r>
            <a:r>
              <a:rPr lang="fr-FR" sz="1300" dirty="0" err="1">
                <a:solidFill>
                  <a:schemeClr val="accent3"/>
                </a:solidFill>
              </a:rPr>
              <a:t>controls</a:t>
            </a:r>
            <a:r>
              <a:rPr lang="fr-FR" sz="1300" dirty="0">
                <a:solidFill>
                  <a:schemeClr val="accent3"/>
                </a:solidFill>
              </a:rPr>
              <a:t> : </a:t>
            </a:r>
            <a:r>
              <a:rPr lang="fr-FR" sz="1300" dirty="0" err="1">
                <a:solidFill>
                  <a:srgbClr val="8E9295"/>
                </a:solidFill>
              </a:rPr>
              <a:t>OverviewMap</a:t>
            </a:r>
            <a:r>
              <a:rPr lang="fr-FR" sz="1300" dirty="0">
                <a:solidFill>
                  <a:schemeClr val="accent3"/>
                </a:solidFill>
              </a:rPr>
              <a:t>, </a:t>
            </a:r>
            <a:r>
              <a:rPr lang="fr-FR" sz="1300" dirty="0" err="1">
                <a:solidFill>
                  <a:srgbClr val="8E9295"/>
                </a:solidFill>
              </a:rPr>
              <a:t>FullScreen</a:t>
            </a:r>
            <a:r>
              <a:rPr lang="fr-FR" sz="1300" dirty="0">
                <a:solidFill>
                  <a:schemeClr val="accent3"/>
                </a:solidFill>
              </a:rPr>
              <a:t> et </a:t>
            </a:r>
            <a:r>
              <a:rPr lang="fr-FR" sz="1300" dirty="0" err="1">
                <a:solidFill>
                  <a:srgbClr val="8E9295"/>
                </a:solidFill>
              </a:rPr>
              <a:t>ScaleLine</a:t>
            </a:r>
            <a:endParaRPr lang="fr-FR" sz="1300" dirty="0">
              <a:solidFill>
                <a:srgbClr val="8E9295"/>
              </a:solidFill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21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des éléments à la carte </a:t>
            </a:r>
            <a:r>
              <a:rPr lang="fr-FR" b="0" i="0" dirty="0" err="1"/>
              <a:t>ol.control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EEF511-F7CC-4AAB-820C-79074AF0CC40}"/>
              </a:ext>
            </a:extLst>
          </p:cNvPr>
          <p:cNvSpPr/>
          <p:nvPr/>
        </p:nvSpPr>
        <p:spPr>
          <a:xfrm>
            <a:off x="887104" y="1869964"/>
            <a:ext cx="5445457" cy="1477328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target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nom de la &lt;div&gt; HTML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1000" dirty="0" err="1">
                <a:solidFill>
                  <a:srgbClr val="9CDCF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controls</a:t>
            </a:r>
            <a:r>
              <a:rPr lang="fr-FR" sz="1000" dirty="0">
                <a:solidFill>
                  <a:srgbClr val="9CDCF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9CDCF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control</a:t>
            </a:r>
            <a:r>
              <a:rPr lang="fr-FR" sz="1000" dirty="0" err="1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defaults</a:t>
            </a:r>
            <a:r>
              <a:rPr lang="fr-FR" sz="1000" dirty="0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().</a:t>
            </a:r>
            <a:r>
              <a:rPr lang="fr-FR" sz="1000" dirty="0" err="1">
                <a:solidFill>
                  <a:srgbClr val="DCDCAA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extend</a:t>
            </a:r>
            <a:r>
              <a:rPr lang="fr-FR" sz="1000" dirty="0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([</a:t>
            </a:r>
            <a:r>
              <a:rPr lang="fr-FR" sz="1000" dirty="0">
                <a:solidFill>
                  <a:srgbClr val="569CD6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control</a:t>
            </a:r>
            <a:r>
              <a:rPr lang="fr-FR" sz="1000" dirty="0" err="1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OverviewMap</a:t>
            </a:r>
            <a:r>
              <a:rPr lang="fr-FR" sz="1000" dirty="0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()]),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layers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osm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],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Couches de la carte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view: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View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Vue </a:t>
            </a:r>
            <a:r>
              <a:rPr lang="fr-FR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initialea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 center: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proj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fromLonLat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2.294481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48.858370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]),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Paris WGS84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 zoom: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 })</a:t>
            </a: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865DAC-1EEF-4BDC-8073-33A707085CBC}"/>
              </a:ext>
            </a:extLst>
          </p:cNvPr>
          <p:cNvSpPr/>
          <p:nvPr/>
        </p:nvSpPr>
        <p:spPr>
          <a:xfrm>
            <a:off x="1705970" y="4037772"/>
            <a:ext cx="5732059" cy="861774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controls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control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defaults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extend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</a:p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   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control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OverviewMap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ol-overviewmap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}),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Mini-</a:t>
            </a:r>
            <a:r>
              <a:rPr lang="fr-FR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map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   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control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FullScreen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(),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Plein-</a:t>
            </a:r>
            <a:r>
              <a:rPr lang="fr-FR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ecran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   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control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ScaleLine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Echelle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]),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F7954F7-CA6A-41B4-95BA-C651A815C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772" y="1603765"/>
            <a:ext cx="2356923" cy="1511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913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0"/>
            <a:ext cx="6729130" cy="3236589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fr-FR" dirty="0"/>
              <a:t>Afficher les coordonnées X,Y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une </a:t>
            </a:r>
            <a:r>
              <a:rPr lang="fr-FR" sz="13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&lt;div&gt;</a:t>
            </a:r>
            <a:r>
              <a:rPr lang="fr-FR" sz="1300" dirty="0">
                <a:solidFill>
                  <a:schemeClr val="accent3"/>
                </a:solidFill>
              </a:rPr>
              <a:t> à la page HTML</a:t>
            </a: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sz="1100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Dans </a:t>
            </a:r>
            <a:r>
              <a:rPr lang="fr-FR" sz="1300" b="1" dirty="0">
                <a:solidFill>
                  <a:schemeClr val="accent3"/>
                </a:solidFill>
              </a:rPr>
              <a:t>script.js</a:t>
            </a:r>
            <a:r>
              <a:rPr lang="fr-FR" sz="1300" dirty="0">
                <a:solidFill>
                  <a:schemeClr val="accent3"/>
                </a:solidFill>
              </a:rPr>
              <a:t>, créer un nouveau control </a:t>
            </a:r>
            <a:r>
              <a:rPr lang="fr-FR" sz="1300" dirty="0" err="1">
                <a:solidFill>
                  <a:srgbClr val="8E9295"/>
                </a:solidFill>
              </a:rPr>
              <a:t>ol.control.MousePosition</a:t>
            </a:r>
            <a:r>
              <a:rPr lang="fr-FR" sz="1300" dirty="0">
                <a:solidFill>
                  <a:srgbClr val="8E9295"/>
                </a:solidFill>
              </a:rPr>
              <a:t> </a:t>
            </a: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3396" lvl="1" indent="0">
              <a:buNone/>
            </a:pPr>
            <a:endParaRPr lang="fr-FR" sz="200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</a:t>
            </a:r>
            <a:r>
              <a:rPr lang="fr-FR" sz="1300" b="1" dirty="0" err="1">
                <a:solidFill>
                  <a:schemeClr val="accent3"/>
                </a:solidFill>
              </a:rPr>
              <a:t>mousePositionControl</a:t>
            </a:r>
            <a:r>
              <a:rPr lang="fr-FR" sz="1300" dirty="0">
                <a:solidFill>
                  <a:schemeClr val="accent3"/>
                </a:solidFill>
              </a:rPr>
              <a:t> à la liste des </a:t>
            </a:r>
            <a:r>
              <a:rPr lang="fr-FR" sz="1300" dirty="0" err="1">
                <a:solidFill>
                  <a:schemeClr val="accent3"/>
                </a:solidFill>
              </a:rPr>
              <a:t>controls</a:t>
            </a:r>
            <a:r>
              <a:rPr lang="fr-FR" sz="1300" dirty="0">
                <a:solidFill>
                  <a:schemeClr val="accent3"/>
                </a:solidFill>
              </a:rPr>
              <a:t> de la carte</a:t>
            </a: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22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des éléments à la carte </a:t>
            </a:r>
            <a:r>
              <a:rPr lang="fr-FR" b="0" i="0" dirty="0" err="1"/>
              <a:t>ol.control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3C81C2-8A28-42F3-8CD3-33439E529696}"/>
              </a:ext>
            </a:extLst>
          </p:cNvPr>
          <p:cNvSpPr/>
          <p:nvPr/>
        </p:nvSpPr>
        <p:spPr>
          <a:xfrm>
            <a:off x="866186" y="1603765"/>
            <a:ext cx="4081128" cy="1007968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85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50" dirty="0">
                <a:solidFill>
                  <a:srgbClr val="CE9178"/>
                </a:solidFill>
                <a:latin typeface="Consolas" panose="020B0609020204030204" pitchFamily="49" charset="0"/>
              </a:rPr>
              <a:t>"main"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8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   &lt;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85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50" dirty="0">
                <a:solidFill>
                  <a:srgbClr val="CE9178"/>
                </a:solidFill>
                <a:latin typeface="Consolas" panose="020B0609020204030204" pitchFamily="49" charset="0"/>
              </a:rPr>
              <a:t>"header"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8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       &lt;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h2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850" dirty="0" err="1">
                <a:solidFill>
                  <a:srgbClr val="D4D4D4"/>
                </a:solidFill>
                <a:latin typeface="Consolas" panose="020B0609020204030204" pitchFamily="49" charset="0"/>
              </a:rPr>
              <a:t>Débuter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 sur </a:t>
            </a:r>
            <a:r>
              <a:rPr lang="en-US" sz="850" dirty="0" err="1">
                <a:solidFill>
                  <a:srgbClr val="D4D4D4"/>
                </a:solidFill>
                <a:latin typeface="Consolas" panose="020B0609020204030204" pitchFamily="49" charset="0"/>
              </a:rPr>
              <a:t>OpenLayers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h2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8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   &lt;/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8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   &lt;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85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50" dirty="0">
                <a:solidFill>
                  <a:srgbClr val="CE9178"/>
                </a:solidFill>
                <a:latin typeface="Consolas" panose="020B0609020204030204" pitchFamily="49" charset="0"/>
              </a:rPr>
              <a:t>"map"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85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50" dirty="0">
                <a:solidFill>
                  <a:srgbClr val="CE9178"/>
                </a:solidFill>
                <a:latin typeface="Consolas" panose="020B0609020204030204" pitchFamily="49" charset="0"/>
              </a:rPr>
              <a:t>"map"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8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80808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  &lt;</a:t>
            </a:r>
            <a:r>
              <a:rPr lang="en-US" sz="900" dirty="0">
                <a:solidFill>
                  <a:srgbClr val="569CD6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div</a:t>
            </a:r>
            <a:r>
              <a:rPr lang="en-US" sz="900" dirty="0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9CDCF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id</a:t>
            </a:r>
            <a:r>
              <a:rPr lang="en-US" sz="900" dirty="0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CE9178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"mouse-position"</a:t>
            </a:r>
            <a:r>
              <a:rPr lang="en-US" sz="900" dirty="0">
                <a:solidFill>
                  <a:srgbClr val="80808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&gt;&lt;/</a:t>
            </a:r>
            <a:r>
              <a:rPr lang="en-US" sz="900" dirty="0">
                <a:solidFill>
                  <a:srgbClr val="569CD6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div</a:t>
            </a:r>
            <a:r>
              <a:rPr lang="en-US" sz="900" dirty="0">
                <a:solidFill>
                  <a:srgbClr val="80808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&gt;</a:t>
            </a:r>
            <a:endParaRPr lang="en-US" sz="900" dirty="0">
              <a:solidFill>
                <a:srgbClr val="D4D4D4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8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110E8D-2971-49C1-A379-C4373C35EB19}"/>
              </a:ext>
            </a:extLst>
          </p:cNvPr>
          <p:cNvSpPr/>
          <p:nvPr/>
        </p:nvSpPr>
        <p:spPr>
          <a:xfrm>
            <a:off x="866186" y="2840376"/>
            <a:ext cx="5882632" cy="923330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9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mousePositionControl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9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control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MousePosition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coordinateFormat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coordinate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createStringXY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9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   projection: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'EPSG:4326’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'custom-mouse-position’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target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getElementById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'mouse-position'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  <a:endParaRPr lang="fr-F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306CD6-C552-45D3-813B-ACFE3F4BB76F}"/>
              </a:ext>
            </a:extLst>
          </p:cNvPr>
          <p:cNvSpPr/>
          <p:nvPr/>
        </p:nvSpPr>
        <p:spPr>
          <a:xfrm>
            <a:off x="866186" y="4003070"/>
            <a:ext cx="5882632" cy="923330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controls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control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defaults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fr-FR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extend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</a:p>
          <a:p>
            <a:r>
              <a:rPr lang="fr-FR" sz="900" dirty="0">
                <a:solidFill>
                  <a:srgbClr val="569CD6"/>
                </a:solidFill>
                <a:latin typeface="Consolas" panose="020B0609020204030204" pitchFamily="49" charset="0"/>
              </a:rPr>
              <a:t>   new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control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OverviewMap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ol-overviewmap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}), </a:t>
            </a:r>
            <a:r>
              <a:rPr lang="fr-FR" sz="900" dirty="0">
                <a:solidFill>
                  <a:srgbClr val="6A9955"/>
                </a:solidFill>
                <a:latin typeface="Consolas" panose="020B0609020204030204" pitchFamily="49" charset="0"/>
              </a:rPr>
              <a:t>// Mini-</a:t>
            </a:r>
            <a:r>
              <a:rPr lang="fr-FR" sz="900" dirty="0" err="1">
                <a:solidFill>
                  <a:srgbClr val="6A9955"/>
                </a:solidFill>
                <a:latin typeface="Consolas" panose="020B0609020204030204" pitchFamily="49" charset="0"/>
              </a:rPr>
              <a:t>map</a:t>
            </a:r>
            <a:endParaRPr lang="fr-F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900" dirty="0">
                <a:solidFill>
                  <a:srgbClr val="569CD6"/>
                </a:solidFill>
                <a:latin typeface="Consolas" panose="020B0609020204030204" pitchFamily="49" charset="0"/>
              </a:rPr>
              <a:t>   new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control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FullScreen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(), </a:t>
            </a:r>
            <a:r>
              <a:rPr lang="fr-FR" sz="900" dirty="0">
                <a:solidFill>
                  <a:srgbClr val="6A9955"/>
                </a:solidFill>
                <a:latin typeface="Consolas" panose="020B0609020204030204" pitchFamily="49" charset="0"/>
              </a:rPr>
              <a:t>// Plein-</a:t>
            </a:r>
            <a:r>
              <a:rPr lang="fr-FR" sz="900" dirty="0" err="1">
                <a:solidFill>
                  <a:srgbClr val="6A9955"/>
                </a:solidFill>
                <a:latin typeface="Consolas" panose="020B0609020204030204" pitchFamily="49" charset="0"/>
              </a:rPr>
              <a:t>ecran</a:t>
            </a:r>
            <a:endParaRPr lang="fr-F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900" dirty="0">
                <a:solidFill>
                  <a:srgbClr val="569CD6"/>
                </a:solidFill>
                <a:latin typeface="Consolas" panose="020B0609020204030204" pitchFamily="49" charset="0"/>
              </a:rPr>
              <a:t>   new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control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ScaleLine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(), </a:t>
            </a:r>
            <a:r>
              <a:rPr lang="fr-FR" sz="900" dirty="0">
                <a:solidFill>
                  <a:srgbClr val="6A9955"/>
                </a:solidFill>
                <a:latin typeface="Consolas" panose="020B0609020204030204" pitchFamily="49" charset="0"/>
              </a:rPr>
              <a:t>// Echelle</a:t>
            </a:r>
            <a:endParaRPr lang="fr-F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900" dirty="0" err="1">
                <a:solidFill>
                  <a:srgbClr val="9CDCF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mousePositionControl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6A9955"/>
                </a:solidFill>
                <a:latin typeface="Consolas" panose="020B0609020204030204" pitchFamily="49" charset="0"/>
              </a:rPr>
              <a:t>// X,Y</a:t>
            </a:r>
            <a:endParaRPr lang="fr-F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]),</a:t>
            </a:r>
            <a:endParaRPr lang="fr-F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F110F34-66C8-45E6-86B0-619004B19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0" y="1283916"/>
            <a:ext cx="1838325" cy="1276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00DE241-4F74-46FF-94A0-E0D9E34844CB}"/>
              </a:ext>
            </a:extLst>
          </p:cNvPr>
          <p:cNvSpPr/>
          <p:nvPr/>
        </p:nvSpPr>
        <p:spPr>
          <a:xfrm>
            <a:off x="6284794" y="2316772"/>
            <a:ext cx="1214651" cy="29788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475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1"/>
            <a:ext cx="7466748" cy="3617621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Ajouter une couche « WMTS »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  <a:hlinkClick r:id="rId2"/>
              </a:rPr>
              <a:t>https://openlayers.org/en/latest/examples/wmts-ign.html</a:t>
            </a:r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marL="153396" lvl="1" indent="0">
              <a:buNone/>
            </a:pPr>
            <a:endParaRPr lang="fr-FR" sz="800" dirty="0">
              <a:solidFill>
                <a:schemeClr val="accent3"/>
              </a:solidFill>
              <a:hlinkClick r:id="rId3"/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  <a:hlinkClick r:id="rId3"/>
              </a:rPr>
              <a:t>https://wxs.ign.fr/pratique/geoportail/wmts?SERVICE=WMTS&amp;VERSION=1.0.0&amp;REQUEST=GetCapabilities</a:t>
            </a:r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23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une couche raster </a:t>
            </a:r>
            <a:r>
              <a:rPr lang="fr-FR" b="0" i="0" dirty="0" err="1"/>
              <a:t>ol.layer.Tile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5C185E-EB0A-4DD0-A15A-585D6587D05D}"/>
              </a:ext>
            </a:extLst>
          </p:cNvPr>
          <p:cNvSpPr/>
          <p:nvPr/>
        </p:nvSpPr>
        <p:spPr>
          <a:xfrm>
            <a:off x="889348" y="1603765"/>
            <a:ext cx="5777583" cy="2708434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raster_ign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layer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Tile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source: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source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WMTS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url: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'https://wxs.ign.fr/pratique/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geoportail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wmts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’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layer: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'GEOGRAPHICALGRIDSYSTEMS.MAPS’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matrixSet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'PM’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format: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'image/jpeg’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projection: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'EPSG:3857’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tileGrid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tilegrid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WMTS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origin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[-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20037508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20037508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resolutions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resolutions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matrixIds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matrixIds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  }),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style: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'normal’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})</a:t>
            </a: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addLayer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raster_ign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ajout de la couche « WMTS » à la carte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RÃ©sultat de recherche d'images pour &quot;IGN png&quot;">
            <a:extLst>
              <a:ext uri="{FF2B5EF4-FFF2-40B4-BE49-F238E27FC236}">
                <a16:creationId xmlns:a16="http://schemas.microsoft.com/office/drawing/2014/main" id="{71AF4354-C730-4049-83F6-EE98BEE78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783" y="1045770"/>
            <a:ext cx="1673983" cy="111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73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0"/>
            <a:ext cx="7466748" cy="3617621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fr-FR" dirty="0"/>
              <a:t>Ajouter une couche « </a:t>
            </a:r>
            <a:r>
              <a:rPr lang="fr-FR" dirty="0" err="1"/>
              <a:t>Tiled</a:t>
            </a:r>
            <a:r>
              <a:rPr lang="fr-FR" dirty="0"/>
              <a:t> ArcGIS </a:t>
            </a:r>
            <a:r>
              <a:rPr lang="fr-FR" dirty="0" err="1"/>
              <a:t>MapServer</a:t>
            </a:r>
            <a:r>
              <a:rPr lang="fr-FR" dirty="0"/>
              <a:t> »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  <a:hlinkClick r:id="rId2"/>
              </a:rPr>
              <a:t>https://openlayers.org/en/latest/examples/arcgis-tiled.html?q=arcgis</a:t>
            </a:r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marL="153396" lvl="1" indent="0">
              <a:buNone/>
            </a:pPr>
            <a:endParaRPr lang="fr-FR" sz="1600" dirty="0">
              <a:solidFill>
                <a:schemeClr val="accent3"/>
              </a:solidFill>
              <a:hlinkClick r:id="rId3"/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  <a:hlinkClick r:id="rId4"/>
              </a:rPr>
              <a:t>https://server.arcgisonline.com/arcgis/rest/services/World_Imagery/MapServer</a:t>
            </a:r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24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une couche raster </a:t>
            </a:r>
            <a:r>
              <a:rPr lang="fr-FR" b="0" i="0" dirty="0" err="1"/>
              <a:t>ol.layer.Tile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5C185E-EB0A-4DD0-A15A-585D6587D05D}"/>
              </a:ext>
            </a:extLst>
          </p:cNvPr>
          <p:cNvSpPr/>
          <p:nvPr/>
        </p:nvSpPr>
        <p:spPr>
          <a:xfrm>
            <a:off x="889348" y="1603765"/>
            <a:ext cx="6309846" cy="1323439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ortho_esri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layer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Tile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extent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134987.79195151184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6175929.419557666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428505.98056670104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6319172.410564141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source: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source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TileArcGISRest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url: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'https://server.arcgisonline.com/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arcgis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rest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/services/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World_Imagery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MapServer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’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})</a:t>
            </a: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b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addLayer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ortho_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esri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ajout de la couche « </a:t>
            </a:r>
            <a:r>
              <a:rPr lang="fr-FR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Tiled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 ArcGIS </a:t>
            </a:r>
            <a:r>
              <a:rPr lang="fr-FR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MapServer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 » à la carte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3074" name="Picture 2" descr="RÃ©sultat de recherche d'images pour &quot;esri png&quot;">
            <a:extLst>
              <a:ext uri="{FF2B5EF4-FFF2-40B4-BE49-F238E27FC236}">
                <a16:creationId xmlns:a16="http://schemas.microsoft.com/office/drawing/2014/main" id="{7C770717-F626-4AD8-B4BC-50E853092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996" y="1357376"/>
            <a:ext cx="1382770" cy="48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CA0FC69-1608-4351-9583-1D9A1A495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5022" y="3203242"/>
            <a:ext cx="5238497" cy="18057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024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2"/>
            <a:ext cx="7466748" cy="361762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fr-FR" dirty="0"/>
              <a:t>Visibilité des couches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les « </a:t>
            </a:r>
            <a:r>
              <a:rPr lang="fr-FR" sz="1300" dirty="0" err="1">
                <a:solidFill>
                  <a:schemeClr val="accent3"/>
                </a:solidFill>
              </a:rPr>
              <a:t>checkbox</a:t>
            </a:r>
            <a:r>
              <a:rPr lang="fr-FR" sz="1300" dirty="0">
                <a:solidFill>
                  <a:schemeClr val="accent3"/>
                </a:solidFill>
              </a:rPr>
              <a:t> » dans la page HTML pour gérer la visibilité des couches sur la carte</a:t>
            </a: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Définir la visibilité par défaut à </a:t>
            </a:r>
            <a:r>
              <a:rPr lang="fr-FR" sz="1300" u="sng" dirty="0">
                <a:solidFill>
                  <a:schemeClr val="accent3"/>
                </a:solidFill>
              </a:rPr>
              <a:t>false</a:t>
            </a:r>
            <a:r>
              <a:rPr lang="fr-FR" sz="1300" dirty="0">
                <a:solidFill>
                  <a:schemeClr val="accent3"/>
                </a:solidFill>
              </a:rPr>
              <a:t> pour la couche WMTS</a:t>
            </a: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Définir l’opacité à 0.7  pour l’</a:t>
            </a:r>
            <a:r>
              <a:rPr lang="fr-FR" sz="1300" dirty="0" err="1">
                <a:solidFill>
                  <a:schemeClr val="accent3"/>
                </a:solidFill>
              </a:rPr>
              <a:t>orthophoto</a:t>
            </a:r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25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une couche raster </a:t>
            </a:r>
            <a:r>
              <a:rPr lang="fr-FR" b="0" i="0" dirty="0" err="1"/>
              <a:t>ol.layer.Tile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001CB5-78E9-4BEE-9664-819E18429612}"/>
              </a:ext>
            </a:extLst>
          </p:cNvPr>
          <p:cNvSpPr/>
          <p:nvPr/>
        </p:nvSpPr>
        <p:spPr>
          <a:xfrm>
            <a:off x="601587" y="1603765"/>
            <a:ext cx="7952333" cy="861774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checkbox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cbOSM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onclick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setVisibility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)"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checked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OpenStreetMap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checkbox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cbWMTS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onclick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setVisibility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)"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WMTS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checkbox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cbTileArcGISRest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onclick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setVisibility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)"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checked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Orthophoto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9E4ACB5-18AA-453A-9410-FD9229E41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818" y="2490897"/>
            <a:ext cx="2933700" cy="419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FCB804-62EE-4364-93B4-AE1683FE7EA1}"/>
              </a:ext>
            </a:extLst>
          </p:cNvPr>
          <p:cNvSpPr/>
          <p:nvPr/>
        </p:nvSpPr>
        <p:spPr>
          <a:xfrm>
            <a:off x="3683832" y="3354455"/>
            <a:ext cx="1242648" cy="246221"/>
          </a:xfrm>
          <a:prstGeom prst="rect">
            <a:avLst/>
          </a:prstGeom>
          <a:solidFill>
            <a:srgbClr val="101828"/>
          </a:solidFill>
        </p:spPr>
        <p:txBody>
          <a:bodyPr wrap="none">
            <a:spAutoFit/>
          </a:bodyPr>
          <a:lstStyle/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visible 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EA2060-27DF-4FC6-988A-640E8B7BCD5A}"/>
              </a:ext>
            </a:extLst>
          </p:cNvPr>
          <p:cNvSpPr/>
          <p:nvPr/>
        </p:nvSpPr>
        <p:spPr>
          <a:xfrm>
            <a:off x="3141328" y="4056253"/>
            <a:ext cx="1031051" cy="246221"/>
          </a:xfrm>
          <a:prstGeom prst="rect">
            <a:avLst/>
          </a:prstGeom>
          <a:solidFill>
            <a:srgbClr val="101828"/>
          </a:solidFill>
        </p:spPr>
        <p:txBody>
          <a:bodyPr wrap="none">
            <a:spAutoFit/>
          </a:bodyPr>
          <a:lstStyle/>
          <a:p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opacity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0.7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4449D2D-5EE0-4270-B9CD-479766537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017" y="3168332"/>
            <a:ext cx="2832512" cy="1589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98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501" y="1058690"/>
            <a:ext cx="4396002" cy="223616"/>
          </a:xfrm>
        </p:spPr>
        <p:txBody>
          <a:bodyPr>
            <a:normAutofit/>
          </a:bodyPr>
          <a:lstStyle/>
          <a:p>
            <a:pPr lvl="1"/>
            <a:r>
              <a:rPr lang="fr-FR" sz="1300" dirty="0">
                <a:solidFill>
                  <a:schemeClr val="accent3"/>
                </a:solidFill>
              </a:rPr>
              <a:t>Créer la fonction </a:t>
            </a:r>
            <a:r>
              <a:rPr lang="fr-FR" sz="1300" b="1" dirty="0" err="1">
                <a:solidFill>
                  <a:schemeClr val="accent3"/>
                </a:solidFill>
              </a:rPr>
              <a:t>setVisibility</a:t>
            </a:r>
            <a:r>
              <a:rPr lang="fr-FR" sz="1300" b="1" dirty="0">
                <a:solidFill>
                  <a:schemeClr val="accent3"/>
                </a:solidFill>
              </a:rPr>
              <a:t>(</a:t>
            </a:r>
            <a:r>
              <a:rPr lang="fr-FR" sz="1300" b="1" dirty="0" err="1">
                <a:solidFill>
                  <a:schemeClr val="accent3"/>
                </a:solidFill>
              </a:rPr>
              <a:t>checkbox</a:t>
            </a:r>
            <a:r>
              <a:rPr lang="fr-FR" sz="1300" b="1" dirty="0">
                <a:solidFill>
                  <a:schemeClr val="accent3"/>
                </a:solidFill>
              </a:rPr>
              <a:t>)</a:t>
            </a:r>
            <a:r>
              <a:rPr lang="fr-FR" sz="1300" dirty="0">
                <a:solidFill>
                  <a:schemeClr val="accent3"/>
                </a:solidFill>
              </a:rPr>
              <a:t> dans le fichier JS</a:t>
            </a: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26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une couche raster </a:t>
            </a:r>
            <a:r>
              <a:rPr lang="fr-FR" b="0" i="0" dirty="0" err="1"/>
              <a:t>ol.layer.Tile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2E5435-4AC3-485A-A4DB-B4C424F9298B}"/>
              </a:ext>
            </a:extLst>
          </p:cNvPr>
          <p:cNvSpPr/>
          <p:nvPr/>
        </p:nvSpPr>
        <p:spPr>
          <a:xfrm>
            <a:off x="841379" y="1259334"/>
            <a:ext cx="3730621" cy="3808735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50" dirty="0">
                <a:solidFill>
                  <a:srgbClr val="6A9955"/>
                </a:solidFill>
                <a:latin typeface="Consolas" panose="020B0609020204030204" pitchFamily="49" charset="0"/>
              </a:rPr>
              <a:t>/**</a:t>
            </a:r>
            <a:endParaRPr lang="fr-F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50" dirty="0">
                <a:solidFill>
                  <a:srgbClr val="6A9955"/>
                </a:solidFill>
                <a:latin typeface="Consolas" panose="020B0609020204030204" pitchFamily="49" charset="0"/>
              </a:rPr>
              <a:t>* Visibilité des couches</a:t>
            </a:r>
            <a:endParaRPr lang="fr-F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50" dirty="0">
                <a:solidFill>
                  <a:srgbClr val="6A9955"/>
                </a:solidFill>
                <a:latin typeface="Consolas" panose="020B0609020204030204" pitchFamily="49" charset="0"/>
              </a:rPr>
              <a:t>* </a:t>
            </a:r>
            <a:r>
              <a:rPr lang="fr-FR" sz="1050" dirty="0">
                <a:solidFill>
                  <a:srgbClr val="569CD6"/>
                </a:solidFill>
                <a:latin typeface="Consolas" panose="020B0609020204030204" pitchFamily="49" charset="0"/>
              </a:rPr>
              <a:t>@param</a:t>
            </a:r>
            <a:r>
              <a:rPr lang="fr-FR" sz="105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fr-F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checkbox</a:t>
            </a:r>
            <a:r>
              <a:rPr lang="fr-FR" sz="105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endParaRPr lang="fr-F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50" dirty="0">
                <a:solidFill>
                  <a:srgbClr val="6A9955"/>
                </a:solidFill>
                <a:latin typeface="Consolas" panose="020B0609020204030204" pitchFamily="49" charset="0"/>
              </a:rPr>
              <a:t>*/</a:t>
            </a:r>
            <a:endParaRPr lang="fr-F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5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50" dirty="0" err="1">
                <a:solidFill>
                  <a:srgbClr val="DCDCAA"/>
                </a:solidFill>
                <a:latin typeface="Consolas" panose="020B0609020204030204" pitchFamily="49" charset="0"/>
              </a:rPr>
              <a:t>setVisibility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checkbox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b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fr-F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50" dirty="0" err="1">
                <a:solidFill>
                  <a:srgbClr val="DCDCAA"/>
                </a:solidFill>
                <a:latin typeface="Consolas" panose="020B0609020204030204" pitchFamily="49" charset="0"/>
              </a:rPr>
              <a:t>getLayers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fr-FR" sz="1050" dirty="0" err="1">
                <a:solidFill>
                  <a:srgbClr val="DCDCAA"/>
                </a:solidFill>
                <a:latin typeface="Consolas" panose="020B0609020204030204" pitchFamily="49" charset="0"/>
              </a:rPr>
              <a:t>forEach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5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50" dirty="0">
                <a:solidFill>
                  <a:srgbClr val="9CDCFE"/>
                </a:solidFill>
                <a:latin typeface="Consolas" panose="020B0609020204030204" pitchFamily="49" charset="0"/>
              </a:rPr>
              <a:t>layer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fr-FR" sz="1050" dirty="0">
                <a:solidFill>
                  <a:srgbClr val="C586C0"/>
                </a:solidFill>
                <a:latin typeface="Consolas" panose="020B0609020204030204" pitchFamily="49" charset="0"/>
              </a:rPr>
              <a:t>    switch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fr-FR" sz="1050" dirty="0">
                <a:solidFill>
                  <a:srgbClr val="9CDCFE"/>
                </a:solidFill>
                <a:latin typeface="Consolas" panose="020B0609020204030204" pitchFamily="49" charset="0"/>
              </a:rPr>
              <a:t>checkbox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5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fr-FR" sz="1050" dirty="0">
                <a:solidFill>
                  <a:srgbClr val="C586C0"/>
                </a:solidFill>
                <a:latin typeface="Consolas" panose="020B0609020204030204" pitchFamily="49" charset="0"/>
              </a:rPr>
              <a:t>      case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5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cbOSM</a:t>
            </a:r>
            <a:r>
              <a:rPr lang="fr-FR" sz="1050" dirty="0">
                <a:solidFill>
                  <a:srgbClr val="CE9178"/>
                </a:solidFill>
                <a:latin typeface="Consolas" panose="020B0609020204030204" pitchFamily="49" charset="0"/>
              </a:rPr>
              <a:t>’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fr-FR" sz="1050" dirty="0">
                <a:solidFill>
                  <a:srgbClr val="C586C0"/>
                </a:solidFill>
                <a:latin typeface="Consolas" panose="020B0609020204030204" pitchFamily="49" charset="0"/>
              </a:rPr>
              <a:t>        if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fr-FR" sz="1050" dirty="0">
                <a:solidFill>
                  <a:srgbClr val="9CDCFE"/>
                </a:solidFill>
                <a:latin typeface="Consolas" panose="020B0609020204030204" pitchFamily="49" charset="0"/>
              </a:rPr>
              <a:t>layer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 == </a:t>
            </a:r>
            <a:r>
              <a:rPr lang="fr-F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osm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fr-FR" sz="1050" dirty="0">
                <a:solidFill>
                  <a:srgbClr val="9CDCFE"/>
                </a:solidFill>
                <a:latin typeface="Consolas" panose="020B0609020204030204" pitchFamily="49" charset="0"/>
              </a:rPr>
              <a:t>          </a:t>
            </a:r>
            <a:r>
              <a:rPr lang="fr-F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layer</a:t>
            </a:r>
            <a:r>
              <a:rPr lang="fr-F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50" dirty="0" err="1">
                <a:solidFill>
                  <a:srgbClr val="DCDCAA"/>
                </a:solidFill>
                <a:latin typeface="Consolas" panose="020B0609020204030204" pitchFamily="49" charset="0"/>
              </a:rPr>
              <a:t>setVisible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checkbox</a:t>
            </a:r>
            <a:r>
              <a:rPr lang="fr-F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checked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      </a:t>
            </a:r>
            <a:r>
              <a:rPr lang="fr-FR" sz="105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      </a:t>
            </a:r>
            <a:r>
              <a:rPr lang="fr-FR" sz="105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5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cbWMTS</a:t>
            </a:r>
            <a:r>
              <a:rPr lang="fr-FR" sz="1050" dirty="0">
                <a:solidFill>
                  <a:srgbClr val="CE9178"/>
                </a:solidFill>
                <a:latin typeface="Consolas" panose="020B0609020204030204" pitchFamily="49" charset="0"/>
              </a:rPr>
              <a:t>’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fr-FR" sz="1050" dirty="0">
                <a:solidFill>
                  <a:srgbClr val="C586C0"/>
                </a:solidFill>
                <a:latin typeface="Consolas" panose="020B0609020204030204" pitchFamily="49" charset="0"/>
              </a:rPr>
              <a:t>        if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fr-FR" sz="1050" dirty="0">
                <a:solidFill>
                  <a:srgbClr val="9CDCFE"/>
                </a:solidFill>
                <a:latin typeface="Consolas" panose="020B0609020204030204" pitchFamily="49" charset="0"/>
              </a:rPr>
              <a:t>layer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 == </a:t>
            </a:r>
            <a:r>
              <a:rPr lang="fr-F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raster_ign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fr-FR" sz="1050" dirty="0">
                <a:solidFill>
                  <a:srgbClr val="9CDCFE"/>
                </a:solidFill>
                <a:latin typeface="Consolas" panose="020B0609020204030204" pitchFamily="49" charset="0"/>
              </a:rPr>
              <a:t>          </a:t>
            </a:r>
            <a:r>
              <a:rPr lang="fr-F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layer</a:t>
            </a:r>
            <a:r>
              <a:rPr lang="fr-F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50" dirty="0" err="1">
                <a:solidFill>
                  <a:srgbClr val="DCDCAA"/>
                </a:solidFill>
                <a:latin typeface="Consolas" panose="020B0609020204030204" pitchFamily="49" charset="0"/>
              </a:rPr>
              <a:t>setVisible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checkbox</a:t>
            </a:r>
            <a:r>
              <a:rPr lang="fr-F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checked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050" dirty="0">
                <a:solidFill>
                  <a:srgbClr val="C586C0"/>
                </a:solidFill>
                <a:latin typeface="Consolas" panose="020B0609020204030204" pitchFamily="49" charset="0"/>
              </a:rPr>
              <a:t>      break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050" dirty="0">
                <a:solidFill>
                  <a:srgbClr val="C586C0"/>
                </a:solidFill>
                <a:latin typeface="Consolas" panose="020B0609020204030204" pitchFamily="49" charset="0"/>
              </a:rPr>
              <a:t>      case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5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cbTileArcGISRest</a:t>
            </a:r>
            <a:r>
              <a:rPr lang="fr-FR" sz="1050" dirty="0">
                <a:solidFill>
                  <a:srgbClr val="CE9178"/>
                </a:solidFill>
                <a:latin typeface="Consolas" panose="020B0609020204030204" pitchFamily="49" charset="0"/>
              </a:rPr>
              <a:t>’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fr-FR" sz="1050" dirty="0">
                <a:solidFill>
                  <a:srgbClr val="C586C0"/>
                </a:solidFill>
                <a:latin typeface="Consolas" panose="020B0609020204030204" pitchFamily="49" charset="0"/>
              </a:rPr>
              <a:t>        if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fr-FR" sz="1050" dirty="0">
                <a:solidFill>
                  <a:srgbClr val="9CDCFE"/>
                </a:solidFill>
                <a:latin typeface="Consolas" panose="020B0609020204030204" pitchFamily="49" charset="0"/>
              </a:rPr>
              <a:t>layer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 == </a:t>
            </a:r>
            <a:r>
              <a:rPr lang="fr-F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ortho_esri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fr-FR" sz="1050" dirty="0">
                <a:solidFill>
                  <a:srgbClr val="9CDCFE"/>
                </a:solidFill>
                <a:latin typeface="Consolas" panose="020B0609020204030204" pitchFamily="49" charset="0"/>
              </a:rPr>
              <a:t>          </a:t>
            </a:r>
            <a:r>
              <a:rPr lang="fr-F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layer</a:t>
            </a:r>
            <a:r>
              <a:rPr lang="fr-F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50" dirty="0" err="1">
                <a:solidFill>
                  <a:srgbClr val="DCDCAA"/>
                </a:solidFill>
                <a:latin typeface="Consolas" panose="020B0609020204030204" pitchFamily="49" charset="0"/>
              </a:rPr>
              <a:t>setVisible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checkbox</a:t>
            </a:r>
            <a:r>
              <a:rPr lang="fr-F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checked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050" dirty="0">
                <a:solidFill>
                  <a:srgbClr val="C586C0"/>
                </a:solidFill>
                <a:latin typeface="Consolas" panose="020B0609020204030204" pitchFamily="49" charset="0"/>
              </a:rPr>
              <a:t>      break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  });</a:t>
            </a:r>
          </a:p>
          <a:p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fr-FR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Espace réservé du contenu 15">
            <a:extLst>
              <a:ext uri="{FF2B5EF4-FFF2-40B4-BE49-F238E27FC236}">
                <a16:creationId xmlns:a16="http://schemas.microsoft.com/office/drawing/2014/main" id="{969EE70A-9277-4529-93F9-692DF8AD1760}"/>
              </a:ext>
            </a:extLst>
          </p:cNvPr>
          <p:cNvSpPr txBox="1">
            <a:spLocks/>
          </p:cNvSpPr>
          <p:nvPr/>
        </p:nvSpPr>
        <p:spPr>
          <a:xfrm>
            <a:off x="4823298" y="1543171"/>
            <a:ext cx="3730621" cy="283384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53396" indent="-153396" algn="l" defTabSz="779252" rtl="0" eaLnBrk="1" latinLnBrk="0" hangingPunct="1">
              <a:lnSpc>
                <a:spcPct val="90000"/>
              </a:lnSpc>
              <a:spcBef>
                <a:spcPts val="511"/>
              </a:spcBef>
              <a:buClr>
                <a:schemeClr val="accent1"/>
              </a:buClr>
              <a:buFont typeface="Myriad Pro" panose="020B0503030403020204" pitchFamily="34" charset="0"/>
              <a:buChar char="›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6792" indent="-153396" algn="l" defTabSz="779252" rtl="0" eaLnBrk="1" latinLnBrk="0" hangingPunct="1">
              <a:lnSpc>
                <a:spcPct val="90000"/>
              </a:lnSpc>
              <a:spcBef>
                <a:spcPts val="341"/>
              </a:spcBef>
              <a:buClr>
                <a:schemeClr val="tx1"/>
              </a:buClr>
              <a:buFont typeface="Myriad Pro" panose="020B0503030403020204" pitchFamily="34" charset="0"/>
              <a:buChar char="›"/>
              <a:defRPr sz="15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60188" indent="-153396" algn="l" defTabSz="779252" rtl="0" eaLnBrk="1" latinLnBrk="0" hangingPunct="1">
              <a:lnSpc>
                <a:spcPct val="90000"/>
              </a:lnSpc>
              <a:spcBef>
                <a:spcPts val="170"/>
              </a:spcBef>
              <a:buFont typeface="Myriad Pro" panose="020B0503030403020204" pitchFamily="34" charset="0"/>
              <a:buChar char="›"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3584" indent="-153396" algn="l" defTabSz="779252" rtl="0" eaLnBrk="1" latinLnBrk="0" hangingPunct="1">
              <a:lnSpc>
                <a:spcPct val="90000"/>
              </a:lnSpc>
              <a:spcBef>
                <a:spcPts val="85"/>
              </a:spcBef>
              <a:buFont typeface="Myriad Pro" panose="020B0503030403020204" pitchFamily="34" charset="0"/>
              <a:buChar char="›"/>
              <a:defRPr sz="1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766980" indent="-153396" algn="l" defTabSz="779252" rtl="0" eaLnBrk="1" latinLnBrk="0" hangingPunct="1">
              <a:lnSpc>
                <a:spcPct val="90000"/>
              </a:lnSpc>
              <a:spcBef>
                <a:spcPts val="0"/>
              </a:spcBef>
              <a:buFont typeface="Myriad Pro" panose="020B0503030403020204" pitchFamily="34" charset="0"/>
              <a:buChar char="›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sz="1300" dirty="0">
                <a:solidFill>
                  <a:schemeClr val="accent3"/>
                </a:solidFill>
              </a:rPr>
              <a:t>Utiliser le debugger (</a:t>
            </a:r>
            <a:r>
              <a:rPr lang="fr-FR" sz="1300" b="1" dirty="0">
                <a:solidFill>
                  <a:srgbClr val="8E9295"/>
                </a:solidFill>
              </a:rPr>
              <a:t>F12</a:t>
            </a:r>
            <a:r>
              <a:rPr lang="fr-FR" sz="1300" dirty="0">
                <a:solidFill>
                  <a:schemeClr val="accent3"/>
                </a:solidFill>
              </a:rPr>
              <a:t>)</a:t>
            </a:r>
          </a:p>
          <a:p>
            <a:pPr lvl="2"/>
            <a:r>
              <a:rPr lang="fr-FR" sz="1200" dirty="0">
                <a:solidFill>
                  <a:schemeClr val="accent3"/>
                </a:solidFill>
              </a:rPr>
              <a:t>Ajouter un point d’arrêt et parcourir la fonction pas à pas</a:t>
            </a:r>
          </a:p>
          <a:p>
            <a:pPr lvl="2"/>
            <a:r>
              <a:rPr lang="fr-FR" sz="1200" dirty="0">
                <a:solidFill>
                  <a:schemeClr val="accent3"/>
                </a:solidFill>
              </a:rPr>
              <a:t>Inspecter l’objet </a:t>
            </a:r>
            <a:r>
              <a:rPr lang="fr-FR" sz="1200" b="1" dirty="0">
                <a:solidFill>
                  <a:schemeClr val="accent3"/>
                </a:solidFill>
              </a:rPr>
              <a:t>layer</a:t>
            </a:r>
            <a:r>
              <a:rPr lang="fr-FR" sz="1200" dirty="0">
                <a:solidFill>
                  <a:schemeClr val="accent3"/>
                </a:solidFill>
              </a:rPr>
              <a:t> dans la boucle </a:t>
            </a:r>
            <a:r>
              <a:rPr lang="fr-FR" sz="1200" b="1" dirty="0" err="1">
                <a:solidFill>
                  <a:schemeClr val="accent3"/>
                </a:solidFill>
              </a:rPr>
              <a:t>forEach</a:t>
            </a:r>
            <a:endParaRPr lang="fr-FR" sz="1200" b="1" dirty="0">
              <a:solidFill>
                <a:schemeClr val="accent3"/>
              </a:solidFill>
            </a:endParaRPr>
          </a:p>
          <a:p>
            <a:pPr marL="153396" lvl="1" indent="0">
              <a:buFont typeface="Myriad Pro" panose="020B0503030403020204" pitchFamily="34" charset="0"/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marL="153396" lvl="1" indent="0">
              <a:buFont typeface="Myriad Pro" panose="020B0503030403020204" pitchFamily="34" charset="0"/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marL="153396" lvl="1" indent="0">
              <a:buFont typeface="Myriad Pro" panose="020B0503030403020204" pitchFamily="34" charset="0"/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marL="153396" lvl="1" indent="0">
              <a:buFont typeface="Myriad Pro" panose="020B0503030403020204" pitchFamily="34" charset="0"/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marL="153396" lvl="1" indent="0">
              <a:buFont typeface="Myriad Pro" panose="020B0503030403020204" pitchFamily="34" charset="0"/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marL="153396" lvl="1" indent="0">
              <a:buFont typeface="Myriad Pro" panose="020B0503030403020204" pitchFamily="34" charset="0"/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marL="153396" lvl="1" indent="0">
              <a:buFont typeface="Myriad Pro" panose="020B0503030403020204" pitchFamily="34" charset="0"/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une « </a:t>
            </a:r>
            <a:r>
              <a:rPr lang="fr-FR" sz="1300" dirty="0" err="1">
                <a:solidFill>
                  <a:schemeClr val="accent3"/>
                </a:solidFill>
              </a:rPr>
              <a:t>checkbox</a:t>
            </a:r>
            <a:r>
              <a:rPr lang="fr-FR" sz="1300" dirty="0">
                <a:solidFill>
                  <a:schemeClr val="accent3"/>
                </a:solidFill>
              </a:rPr>
              <a:t> » pour la couche vecteur</a:t>
            </a:r>
          </a:p>
          <a:p>
            <a:pPr marL="153396" lvl="1" indent="0">
              <a:buFont typeface="Myriad Pro" panose="020B0503030403020204" pitchFamily="34" charset="0"/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marL="153396" lvl="1" indent="0">
              <a:buFont typeface="Myriad Pro" panose="020B0503030403020204" pitchFamily="34" charset="0"/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marL="153396" lvl="1" indent="0">
              <a:buFont typeface="Myriad Pro" panose="020B0503030403020204" pitchFamily="34" charset="0"/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marL="153396" lvl="1" indent="0">
              <a:buFont typeface="Myriad Pro" panose="020B0503030403020204" pitchFamily="34" charset="0"/>
              <a:buNone/>
            </a:pPr>
            <a:endParaRPr lang="fr-FR" sz="1300" dirty="0">
              <a:solidFill>
                <a:schemeClr val="accent3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8913F4F-6C0F-44E5-887D-329AA1B28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608" y="2380455"/>
            <a:ext cx="934359" cy="85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4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2"/>
            <a:ext cx="7466748" cy="361762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Créer un point</a:t>
            </a: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27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une couche vecteur </a:t>
            </a:r>
            <a:r>
              <a:rPr lang="fr-FR" b="0" i="0" dirty="0" err="1"/>
              <a:t>ol.layer.Vector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063E7A-408E-4FC2-A7C1-671203BB744F}"/>
              </a:ext>
            </a:extLst>
          </p:cNvPr>
          <p:cNvSpPr/>
          <p:nvPr/>
        </p:nvSpPr>
        <p:spPr>
          <a:xfrm>
            <a:off x="571501" y="1429957"/>
            <a:ext cx="7466748" cy="3231654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Création de mon entité, c'est un objet de type </a:t>
            </a:r>
            <a:r>
              <a:rPr lang="fr-F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ol.Feature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 initialisé </a:t>
            </a:r>
          </a:p>
          <a:p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avec une </a:t>
            </a:r>
            <a:r>
              <a:rPr lang="fr-F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geom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 et une description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feature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ol.Feature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({ 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geometry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ol.geom.Point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maVariable.adresse.coordinate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description :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maVariable.getDescription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/**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* Création d'un style 'Icon'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*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@type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 {</a:t>
            </a:r>
            <a:r>
              <a:rPr lang="fr-F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module:ol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/style/</a:t>
            </a:r>
            <a:r>
              <a:rPr lang="fr-F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Icon~Options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}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*/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iconStyle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ol.style.Style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image: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ol.style.Icon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  src: </a:t>
            </a:r>
            <a:r>
              <a:rPr lang="fr-FR" sz="1200" dirty="0">
                <a:solidFill>
                  <a:srgbClr val="CE9178"/>
                </a:solidFill>
                <a:latin typeface="Consolas" panose="020B0609020204030204" pitchFamily="49" charset="0"/>
              </a:rPr>
              <a:t>'data/icon.png'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mon icône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})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feature.setStyle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iconStyle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Affectation du style à l’entité point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45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2"/>
            <a:ext cx="7466748" cy="361762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fr-FR" dirty="0"/>
              <a:t>Ajouter une couche vecteur à la carte</a:t>
            </a: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28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une couche vecteur </a:t>
            </a:r>
            <a:r>
              <a:rPr lang="fr-FR" b="0" i="0" dirty="0" err="1"/>
              <a:t>ol.layer.Vector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7ADE3C-1E8B-43B0-9988-0C2941516AA5}"/>
              </a:ext>
            </a:extLst>
          </p:cNvPr>
          <p:cNvSpPr/>
          <p:nvPr/>
        </p:nvSpPr>
        <p:spPr>
          <a:xfrm>
            <a:off x="917277" y="1417588"/>
            <a:ext cx="7952334" cy="1754326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Création d'une couche vecteur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vectorLayer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ol.layer.Vector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({ 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source: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ol.source.Vector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Source de ma couche vecteur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features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feature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]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tableau d'entités 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})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map.addLayer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vectorLayer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Ajouter la couche vecteur à la carte -- </a:t>
            </a:r>
            <a:r>
              <a:rPr lang="fr-F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method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 '</a:t>
            </a:r>
            <a:r>
              <a:rPr lang="fr-F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addLayer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()'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map.getView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setCenter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maVariable.adresse.coordinate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Centrer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map.getView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setZoom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B5CEA8"/>
                </a:solidFill>
                <a:latin typeface="Consolas" panose="020B0609020204030204" pitchFamily="49" charset="0"/>
              </a:rPr>
              <a:t>9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Zoom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E50CBC0-CDED-4299-AA93-819C7A3D1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449" y="3346969"/>
            <a:ext cx="2871132" cy="13121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578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2"/>
            <a:ext cx="7466748" cy="361762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fr-FR" dirty="0"/>
              <a:t>Ajouter des entités à la couche</a:t>
            </a: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29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une couche vecteur </a:t>
            </a:r>
            <a:r>
              <a:rPr lang="fr-FR" b="0" i="0" dirty="0" err="1"/>
              <a:t>ol.layer.Vector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90BDC9-6108-4017-8ABA-A6F5E1B715DD}"/>
              </a:ext>
            </a:extLst>
          </p:cNvPr>
          <p:cNvSpPr/>
          <p:nvPr/>
        </p:nvSpPr>
        <p:spPr>
          <a:xfrm>
            <a:off x="571501" y="1458587"/>
            <a:ext cx="7466748" cy="3416320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Ajouter des entités à la couche vecteur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monTableau.forEach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element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 {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&lt;</a:t>
            </a:r>
            <a:r>
              <a:rPr lang="fr-F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Array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&gt;.</a:t>
            </a:r>
            <a:r>
              <a:rPr lang="fr-F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forEach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 (ES6) : parcours du tableau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Créer une nouvelle entité pour chaque élément du tableau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  var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feature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ol.Feature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geometry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ol.geom.Point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ol.proj.fromLonLat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    [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element.adresse.coordinate.x,element.adresse.coordinate.y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  )),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  description :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element.getDescription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})</a:t>
            </a:r>
          </a:p>
          <a:p>
            <a:b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Appliquer le style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feature.setStyle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iconStyle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Ajouter à la source de la couche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vectorLayer.getSource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addFeature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feature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14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b="1" dirty="0"/>
              <a:t>JavaScript : </a:t>
            </a:r>
            <a:r>
              <a:rPr lang="fr-FR" dirty="0"/>
              <a:t>Langage de programmation web</a:t>
            </a:r>
          </a:p>
          <a:p>
            <a:pPr lvl="1"/>
            <a:r>
              <a:rPr lang="fr-FR" dirty="0"/>
              <a:t>Inventé en 1995 (</a:t>
            </a:r>
            <a:r>
              <a:rPr lang="fr-FR" u="sng" dirty="0">
                <a:hlinkClick r:id="rId3"/>
              </a:rPr>
              <a:t>Brendan Eich</a:t>
            </a:r>
            <a:r>
              <a:rPr lang="fr-FR" dirty="0"/>
              <a:t>, co-fondateur de </a:t>
            </a:r>
            <a:r>
              <a:rPr lang="fr-FR" i="1" dirty="0"/>
              <a:t>Mozilla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Rendre dynamique les pages Web HTML</a:t>
            </a:r>
          </a:p>
          <a:p>
            <a:pPr lvl="1"/>
            <a:r>
              <a:rPr lang="fr-FR" dirty="0"/>
              <a:t>Standardisé en 1997 : </a:t>
            </a:r>
            <a:r>
              <a:rPr lang="fr-FR" b="1" dirty="0" err="1"/>
              <a:t>ECMAScript</a:t>
            </a:r>
            <a:r>
              <a:rPr lang="fr-FR" b="1" dirty="0"/>
              <a:t>, </a:t>
            </a:r>
          </a:p>
          <a:p>
            <a:pPr lvl="2"/>
            <a:r>
              <a:rPr lang="fr-FR" dirty="0"/>
              <a:t>Inutile de préciser le type des variables</a:t>
            </a:r>
          </a:p>
          <a:p>
            <a:pPr lvl="2"/>
            <a:r>
              <a:rPr lang="fr-FR" dirty="0"/>
              <a:t>Sensible à la casse</a:t>
            </a:r>
            <a:endParaRPr lang="fr-FR" b="1" dirty="0"/>
          </a:p>
          <a:p>
            <a:pPr lvl="2"/>
            <a:r>
              <a:rPr lang="fr-FR" dirty="0"/>
              <a:t>Enrichir les pages + Interactivité, contribue grandement au « </a:t>
            </a:r>
            <a:r>
              <a:rPr lang="fr-FR" i="1" dirty="0"/>
              <a:t>web 2.0</a:t>
            </a:r>
            <a:r>
              <a:rPr lang="fr-FR" dirty="0"/>
              <a:t> »</a:t>
            </a:r>
          </a:p>
          <a:p>
            <a:pPr lvl="1"/>
            <a:r>
              <a:rPr lang="fr-FR" dirty="0"/>
              <a:t>Aujourd’hui : </a:t>
            </a:r>
            <a:r>
              <a:rPr lang="fr-FR" b="1" dirty="0"/>
              <a:t>ES6 </a:t>
            </a:r>
            <a:r>
              <a:rPr lang="fr-FR" dirty="0"/>
              <a:t>(JavaScript 2015)</a:t>
            </a:r>
          </a:p>
          <a:p>
            <a:pPr lvl="2"/>
            <a:r>
              <a:rPr lang="fr-FR" dirty="0"/>
              <a:t>Ajout de lib standard, nouvelle syntaxe et code plus lisible</a:t>
            </a:r>
          </a:p>
          <a:p>
            <a:pPr lvl="2"/>
            <a:r>
              <a:rPr lang="fr-FR" dirty="0"/>
              <a:t>À Lire : </a:t>
            </a:r>
            <a:r>
              <a:rPr lang="fr-FR" dirty="0">
                <a:hlinkClick r:id="rId4"/>
              </a:rPr>
              <a:t>http://exploringjs.com/es6/index.html</a:t>
            </a:r>
            <a:endParaRPr lang="fr-FR" dirty="0"/>
          </a:p>
          <a:p>
            <a:pPr lvl="2"/>
            <a:endParaRPr lang="fr-FR" sz="900" dirty="0"/>
          </a:p>
          <a:p>
            <a:r>
              <a:rPr lang="fr-FR" dirty="0"/>
              <a:t>Avec l’explosion du web, le javascript se généralise !</a:t>
            </a:r>
          </a:p>
          <a:p>
            <a:pPr lvl="1" algn="just"/>
            <a:r>
              <a:rPr lang="fr-FR" dirty="0"/>
              <a:t>Client : le code JS s’exécute sur le navigateur</a:t>
            </a:r>
          </a:p>
          <a:p>
            <a:pPr lvl="2" algn="just"/>
            <a:r>
              <a:rPr lang="fr-FR" dirty="0"/>
              <a:t>Navigateur web (</a:t>
            </a:r>
            <a:r>
              <a:rPr lang="fr-FR" i="1" dirty="0"/>
              <a:t>Chrome, IE, Firefox, etc…</a:t>
            </a:r>
            <a:r>
              <a:rPr lang="fr-FR" dirty="0"/>
              <a:t>) - </a:t>
            </a:r>
            <a:r>
              <a:rPr lang="fr-FR" b="1" dirty="0" err="1"/>
              <a:t>WebResponsive</a:t>
            </a:r>
            <a:endParaRPr lang="fr-FR" b="1" dirty="0"/>
          </a:p>
          <a:p>
            <a:pPr lvl="1" algn="just"/>
            <a:r>
              <a:rPr lang="fr-FR" dirty="0"/>
              <a:t>Smartphones  et objets connectés : </a:t>
            </a:r>
          </a:p>
          <a:p>
            <a:pPr lvl="2" algn="just"/>
            <a:r>
              <a:rPr lang="fr-FR" dirty="0"/>
              <a:t>iOS, Android ou Windows Phone : applications mobiles </a:t>
            </a:r>
            <a:r>
              <a:rPr lang="fr-FR" b="1" dirty="0"/>
              <a:t>multi-plateformes</a:t>
            </a:r>
          </a:p>
          <a:p>
            <a:pPr lvl="1" algn="just"/>
            <a:r>
              <a:rPr lang="fr-FR" dirty="0"/>
              <a:t>Node.js : </a:t>
            </a:r>
            <a:r>
              <a:rPr lang="fr-FR" sz="1300" i="1" dirty="0">
                <a:solidFill>
                  <a:schemeClr val="accent3"/>
                </a:solidFill>
              </a:rPr>
              <a:t>nous reviendrons dessus plus en détail ultérieurement…</a:t>
            </a:r>
            <a:endParaRPr lang="fr-FR" sz="1300" i="1" dirty="0"/>
          </a:p>
          <a:p>
            <a:pPr lvl="2" algn="just"/>
            <a:r>
              <a:rPr lang="fr-FR" dirty="0"/>
              <a:t>applications rapides : moteur V8 de </a:t>
            </a:r>
            <a:r>
              <a:rPr lang="fr-FR" i="1" dirty="0"/>
              <a:t>Google</a:t>
            </a:r>
          </a:p>
          <a:p>
            <a:pPr lvl="2" algn="just"/>
            <a:r>
              <a:rPr lang="fr-FR" dirty="0"/>
              <a:t>JavaScript coté « </a:t>
            </a:r>
            <a:r>
              <a:rPr lang="fr-FR" u="sng" dirty="0"/>
              <a:t>serveur</a:t>
            </a:r>
            <a:r>
              <a:rPr lang="fr-FR" dirty="0"/>
              <a:t> » !</a:t>
            </a:r>
            <a:endParaRPr lang="fr-FR" i="1" dirty="0"/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901FFDBA-4602-465D-B7AD-3B9E66121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30CA451-F577-46C1-80E5-2CDA538066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3B3C7EF-895C-4235-9EE0-E27514B61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7131" y="1961309"/>
            <a:ext cx="1371600" cy="266700"/>
          </a:xfrm>
          <a:prstGeom prst="rect">
            <a:avLst/>
          </a:prstGeom>
        </p:spPr>
      </p:pic>
      <p:pic>
        <p:nvPicPr>
          <p:cNvPr id="2050" name="Picture 2" descr="RÃ©sultat de recherche d'images pour &quot;JavaScript png&quot;">
            <a:extLst>
              <a:ext uri="{FF2B5EF4-FFF2-40B4-BE49-F238E27FC236}">
                <a16:creationId xmlns:a16="http://schemas.microsoft.com/office/drawing/2014/main" id="{244EB52C-C776-4F49-8A3A-078B443C9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694" y="1286686"/>
            <a:ext cx="3100636" cy="174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30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2"/>
            <a:ext cx="7466748" cy="361762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Ajouter un bloc HTML </a:t>
            </a:r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sz="800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Créer l’objet JavaScript et l’ajouter à la carte</a:t>
            </a:r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sz="800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Créer la fonction pour fermer la popup au clic sur X</a:t>
            </a: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30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Afficher une popup </a:t>
            </a:r>
            <a:r>
              <a:rPr lang="fr-FR" b="0" i="0" dirty="0" err="1"/>
              <a:t>ol.Overlay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97DB62-17C1-41A3-959A-765C7A3F11AC}"/>
              </a:ext>
            </a:extLst>
          </p:cNvPr>
          <p:cNvSpPr/>
          <p:nvPr/>
        </p:nvSpPr>
        <p:spPr>
          <a:xfrm>
            <a:off x="274106" y="1384829"/>
            <a:ext cx="8279814" cy="769441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fr-F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"popup"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ol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-popup"</a:t>
            </a:r>
            <a:r>
              <a:rPr lang="fr-F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>
                <a:solidFill>
                  <a:srgbClr val="6A9955"/>
                </a:solidFill>
                <a:latin typeface="Consolas" panose="020B0609020204030204" pitchFamily="49" charset="0"/>
              </a:rPr>
              <a:t>&lt;!-- popup --&gt;</a:t>
            </a:r>
            <a:endParaRPr lang="fr-F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100" dirty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fr-FR" sz="11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"#"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"popup-</a:t>
            </a:r>
            <a:r>
              <a:rPr lang="fr-F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closer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ol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-popup-</a:t>
            </a:r>
            <a:r>
              <a:rPr lang="fr-F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closer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onclick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closePopup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()"</a:t>
            </a:r>
            <a:r>
              <a:rPr lang="fr-F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fr-FR" sz="11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fr-F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>
                <a:solidFill>
                  <a:srgbClr val="6A9955"/>
                </a:solidFill>
                <a:latin typeface="Consolas" panose="020B0609020204030204" pitchFamily="49" charset="0"/>
              </a:rPr>
              <a:t>&lt;!-- X fermer --&gt;</a:t>
            </a:r>
            <a:endParaRPr lang="fr-F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100" dirty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fr-F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"popup-content"</a:t>
            </a:r>
            <a:r>
              <a:rPr lang="fr-F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fr-F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fr-F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>
                <a:solidFill>
                  <a:srgbClr val="6A9955"/>
                </a:solidFill>
                <a:latin typeface="Consolas" panose="020B0609020204030204" pitchFamily="49" charset="0"/>
              </a:rPr>
              <a:t>&lt;!-- Contenu de la popup--&gt;</a:t>
            </a:r>
            <a:endParaRPr lang="fr-F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fr-F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fr-F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AEF2C4-EF91-4711-ADA9-11383CC80E2E}"/>
              </a:ext>
            </a:extLst>
          </p:cNvPr>
          <p:cNvSpPr/>
          <p:nvPr/>
        </p:nvSpPr>
        <p:spPr>
          <a:xfrm>
            <a:off x="274106" y="2450495"/>
            <a:ext cx="7466748" cy="1277273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100" dirty="0">
                <a:solidFill>
                  <a:srgbClr val="6A9955"/>
                </a:solidFill>
                <a:latin typeface="Consolas" panose="020B0609020204030204" pitchFamily="49" charset="0"/>
              </a:rPr>
              <a:t>/**</a:t>
            </a:r>
            <a:endParaRPr lang="fr-F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100" dirty="0">
                <a:solidFill>
                  <a:srgbClr val="6A9955"/>
                </a:solidFill>
                <a:latin typeface="Consolas" panose="020B0609020204030204" pitchFamily="49" charset="0"/>
              </a:rPr>
              <a:t>* Création d'un objet </a:t>
            </a:r>
            <a:r>
              <a:rPr lang="fr-F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ol.Overlay</a:t>
            </a:r>
            <a:r>
              <a:rPr lang="fr-FR" sz="1100" dirty="0">
                <a:solidFill>
                  <a:srgbClr val="6A9955"/>
                </a:solidFill>
                <a:latin typeface="Consolas" panose="020B0609020204030204" pitchFamily="49" charset="0"/>
              </a:rPr>
              <a:t> pour ancrer la popup sur la carte.</a:t>
            </a:r>
            <a:endParaRPr lang="fr-F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100" dirty="0">
                <a:solidFill>
                  <a:srgbClr val="6A9955"/>
                </a:solidFill>
                <a:latin typeface="Consolas" panose="020B0609020204030204" pitchFamily="49" charset="0"/>
              </a:rPr>
              <a:t>*/</a:t>
            </a:r>
            <a:endParaRPr lang="fr-F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1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popup = </a:t>
            </a:r>
            <a:r>
              <a:rPr lang="fr-FR" sz="11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ol.Overlay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element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document.getElementById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'popup'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fr-FR" sz="1100" dirty="0">
                <a:solidFill>
                  <a:srgbClr val="6A9955"/>
                </a:solidFill>
                <a:latin typeface="Consolas" panose="020B0609020204030204" pitchFamily="49" charset="0"/>
              </a:rPr>
              <a:t>// &lt;div&gt;</a:t>
            </a:r>
            <a:endParaRPr lang="fr-F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map.addOverlay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(popup);</a:t>
            </a:r>
            <a:endParaRPr lang="fr-F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F508A4-E2DD-48A1-B92B-5CEED9FABFB8}"/>
              </a:ext>
            </a:extLst>
          </p:cNvPr>
          <p:cNvSpPr/>
          <p:nvPr/>
        </p:nvSpPr>
        <p:spPr>
          <a:xfrm>
            <a:off x="274106" y="4116731"/>
            <a:ext cx="6241616" cy="830997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Fermer la popup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closePopup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() { 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popup.setPosition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undefined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masquer la popup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2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2"/>
            <a:ext cx="7466748" cy="361762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fr-FR" dirty="0"/>
              <a:t>Modifier l’événement clic sur la carte</a:t>
            </a: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31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Afficher une popup </a:t>
            </a:r>
            <a:r>
              <a:rPr lang="fr-FR" b="0" i="0" dirty="0" err="1"/>
              <a:t>ol.Overlay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13DA5C-40E5-4CD9-BA1E-5BBC5DE1BCED}"/>
              </a:ext>
            </a:extLst>
          </p:cNvPr>
          <p:cNvSpPr/>
          <p:nvPr/>
        </p:nvSpPr>
        <p:spPr>
          <a:xfrm>
            <a:off x="571501" y="1360642"/>
            <a:ext cx="7466749" cy="3600986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Mon évènement click sur la carte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map.on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CE9178"/>
                </a:solidFill>
                <a:latin typeface="Consolas" panose="020B0609020204030204" pitchFamily="49" charset="0"/>
              </a:rPr>
              <a:t>'click'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event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  // Récupérer l'entité </a:t>
            </a:r>
            <a:r>
              <a:rPr lang="fr-F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ol.Feature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  var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feature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map.forEachFeatureAtPixel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event.pixel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    </a:t>
            </a:r>
            <a:r>
              <a:rPr lang="fr-F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feature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      return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feature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});</a:t>
            </a:r>
          </a:p>
          <a:p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  if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feature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 {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Si une entité retournée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    var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coordinates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feature.getGeometry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getCoordinates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popup.setPosition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coordinates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Position de la popup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    //Contenu de la popup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document.getElementById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CE9178"/>
                </a:solidFill>
                <a:latin typeface="Consolas" panose="020B0609020204030204" pitchFamily="49" charset="0"/>
              </a:rPr>
              <a:t>'popup-content'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innerHTML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</a:p>
          <a:p>
            <a:r>
              <a:rPr lang="fr-FR" sz="1200" dirty="0">
                <a:solidFill>
                  <a:srgbClr val="CE9178"/>
                </a:solidFill>
                <a:latin typeface="Consolas" panose="020B0609020204030204" pitchFamily="49" charset="0"/>
              </a:rPr>
              <a:t>    "&lt;p style='margin:0'&gt;"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feature.get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CE9178"/>
                </a:solidFill>
                <a:latin typeface="Consolas" panose="020B0609020204030204" pitchFamily="49" charset="0"/>
              </a:rPr>
              <a:t>'description'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).replace(</a:t>
            </a:r>
            <a:r>
              <a:rPr lang="fr-FR" sz="1200" dirty="0">
                <a:solidFill>
                  <a:srgbClr val="D16969"/>
                </a:solidFill>
                <a:latin typeface="Consolas" panose="020B0609020204030204" pitchFamily="49" charset="0"/>
              </a:rPr>
              <a:t>/\n/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g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fr-FR" sz="1200" dirty="0">
                <a:solidFill>
                  <a:srgbClr val="CE9178"/>
                </a:solidFill>
                <a:latin typeface="Consolas" panose="020B0609020204030204" pitchFamily="49" charset="0"/>
              </a:rPr>
              <a:t>'&lt;</a:t>
            </a:r>
            <a:r>
              <a:rPr lang="fr-F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br</a:t>
            </a:r>
            <a:r>
              <a:rPr lang="fr-FR" sz="1200" dirty="0">
                <a:solidFill>
                  <a:srgbClr val="CE9178"/>
                </a:solidFill>
                <a:latin typeface="Consolas" panose="020B0609020204030204" pitchFamily="49" charset="0"/>
              </a:rPr>
              <a:t>&gt;'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)+</a:t>
            </a:r>
            <a:r>
              <a:rPr lang="fr-FR" sz="1200" dirty="0">
                <a:solidFill>
                  <a:srgbClr val="CE9178"/>
                </a:solidFill>
                <a:latin typeface="Consolas" panose="020B0609020204030204" pitchFamily="49" charset="0"/>
              </a:rPr>
              <a:t>"&lt;/p&gt;"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} </a:t>
            </a:r>
            <a:r>
              <a:rPr lang="fr-F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else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    if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document.getElementById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CE9178"/>
                </a:solidFill>
                <a:latin typeface="Consolas" panose="020B0609020204030204" pitchFamily="49" charset="0"/>
              </a:rPr>
              <a:t>'popup'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 != </a:t>
            </a:r>
            <a:r>
              <a:rPr lang="fr-F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 {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popup ouverte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   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closePopup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66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32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Enrichir sa carte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10" name="Espace réservé du contenu 15">
            <a:extLst>
              <a:ext uri="{FF2B5EF4-FFF2-40B4-BE49-F238E27FC236}">
                <a16:creationId xmlns:a16="http://schemas.microsoft.com/office/drawing/2014/main" id="{8259CADA-C5A5-4081-A58D-C19B35DB78AE}"/>
              </a:ext>
            </a:extLst>
          </p:cNvPr>
          <p:cNvSpPr txBox="1">
            <a:spLocks/>
          </p:cNvSpPr>
          <p:nvPr/>
        </p:nvSpPr>
        <p:spPr>
          <a:xfrm>
            <a:off x="571783" y="1140431"/>
            <a:ext cx="7466748" cy="21145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53396" indent="-153396" algn="l" defTabSz="779252" rtl="0" eaLnBrk="1" latinLnBrk="0" hangingPunct="1">
              <a:lnSpc>
                <a:spcPct val="90000"/>
              </a:lnSpc>
              <a:spcBef>
                <a:spcPts val="511"/>
              </a:spcBef>
              <a:buClr>
                <a:schemeClr val="accent1"/>
              </a:buClr>
              <a:buFont typeface="Myriad Pro" panose="020B0503030403020204" pitchFamily="34" charset="0"/>
              <a:buChar char="›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6792" indent="-153396" algn="l" defTabSz="779252" rtl="0" eaLnBrk="1" latinLnBrk="0" hangingPunct="1">
              <a:lnSpc>
                <a:spcPct val="90000"/>
              </a:lnSpc>
              <a:spcBef>
                <a:spcPts val="341"/>
              </a:spcBef>
              <a:buClr>
                <a:schemeClr val="tx1"/>
              </a:buClr>
              <a:buFont typeface="Myriad Pro" panose="020B0503030403020204" pitchFamily="34" charset="0"/>
              <a:buChar char="›"/>
              <a:defRPr sz="15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60188" indent="-153396" algn="l" defTabSz="779252" rtl="0" eaLnBrk="1" latinLnBrk="0" hangingPunct="1">
              <a:lnSpc>
                <a:spcPct val="90000"/>
              </a:lnSpc>
              <a:spcBef>
                <a:spcPts val="170"/>
              </a:spcBef>
              <a:buFont typeface="Myriad Pro" panose="020B0503030403020204" pitchFamily="34" charset="0"/>
              <a:buChar char="›"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3584" indent="-153396" algn="l" defTabSz="779252" rtl="0" eaLnBrk="1" latinLnBrk="0" hangingPunct="1">
              <a:lnSpc>
                <a:spcPct val="90000"/>
              </a:lnSpc>
              <a:spcBef>
                <a:spcPts val="85"/>
              </a:spcBef>
              <a:buFont typeface="Myriad Pro" panose="020B0503030403020204" pitchFamily="34" charset="0"/>
              <a:buChar char="›"/>
              <a:defRPr sz="1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766980" indent="-153396" algn="l" defTabSz="779252" rtl="0" eaLnBrk="1" latinLnBrk="0" hangingPunct="1">
              <a:lnSpc>
                <a:spcPct val="90000"/>
              </a:lnSpc>
              <a:spcBef>
                <a:spcPts val="0"/>
              </a:spcBef>
              <a:buFont typeface="Myriad Pro" panose="020B0503030403020204" pitchFamily="34" charset="0"/>
              <a:buChar char="›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fr-FR" dirty="0"/>
              <a:t>Parcourir les exemples </a:t>
            </a:r>
            <a:r>
              <a:rPr lang="fr-FR" dirty="0" err="1"/>
              <a:t>OpenLayers</a:t>
            </a:r>
            <a:r>
              <a:rPr lang="fr-FR" dirty="0"/>
              <a:t> 3</a:t>
            </a:r>
          </a:p>
          <a:p>
            <a:pPr lvl="2"/>
            <a:r>
              <a:rPr lang="fr-FR" dirty="0">
                <a:solidFill>
                  <a:schemeClr val="accent3"/>
                </a:solidFill>
                <a:hlinkClick r:id="rId2"/>
              </a:rPr>
              <a:t>https://openlayers.org/en/v3.20.1/examples/</a:t>
            </a:r>
            <a:endParaRPr lang="fr-FR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Ajouter les </a:t>
            </a:r>
            <a:r>
              <a:rPr lang="fr-FR" dirty="0" err="1"/>
              <a:t>controls</a:t>
            </a:r>
            <a:r>
              <a:rPr lang="fr-FR" dirty="0"/>
              <a:t> : </a:t>
            </a:r>
            <a:r>
              <a:rPr lang="fr-FR" sz="1500" dirty="0" err="1">
                <a:solidFill>
                  <a:schemeClr val="accent3"/>
                </a:solidFill>
              </a:rPr>
              <a:t>ZoomSlider</a:t>
            </a:r>
            <a:r>
              <a:rPr lang="fr-FR" dirty="0"/>
              <a:t> et </a:t>
            </a:r>
            <a:r>
              <a:rPr lang="fr-FR" sz="1500" dirty="0" err="1">
                <a:solidFill>
                  <a:schemeClr val="accent3"/>
                </a:solidFill>
              </a:rPr>
              <a:t>ZoomToExtent</a:t>
            </a:r>
            <a:endParaRPr lang="fr-FR" sz="1500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Ajouter de nouvelles interactions : </a:t>
            </a:r>
          </a:p>
          <a:p>
            <a:pPr lvl="2"/>
            <a:r>
              <a:rPr lang="fr-FR" dirty="0">
                <a:solidFill>
                  <a:schemeClr val="accent3"/>
                </a:solidFill>
              </a:rPr>
              <a:t>Rotation</a:t>
            </a:r>
          </a:p>
          <a:p>
            <a:pPr lvl="2"/>
            <a:r>
              <a:rPr lang="fr-FR" dirty="0">
                <a:solidFill>
                  <a:schemeClr val="accent3"/>
                </a:solidFill>
              </a:rPr>
              <a:t>Dessin et/ou mesure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A51DE7B-A94B-4679-A122-15261A5B9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209" y="2197710"/>
            <a:ext cx="4699322" cy="270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06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1"/>
            <a:ext cx="7466748" cy="3677229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z="1800" dirty="0">
                <a:solidFill>
                  <a:schemeClr val="tx1"/>
                </a:solidFill>
              </a:rPr>
              <a:t>Se rendre sur GitHub - </a:t>
            </a:r>
            <a:r>
              <a:rPr lang="fr-FR" sz="1800" dirty="0">
                <a:hlinkClick r:id="rId2"/>
              </a:rPr>
              <a:t>https://github.com/</a:t>
            </a:r>
            <a:endParaRPr lang="fr-FR" sz="1800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Télécharger le client « GitHub Desktop »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Se créer un compte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800" dirty="0"/>
              <a:t>Sur « GitHub Desktop »</a:t>
            </a:r>
          </a:p>
          <a:p>
            <a:pPr lvl="1"/>
            <a:r>
              <a:rPr lang="fr-FR" sz="1300" b="1" dirty="0" err="1">
                <a:solidFill>
                  <a:schemeClr val="accent3"/>
                </a:solidFill>
              </a:rPr>
              <a:t>Create</a:t>
            </a:r>
            <a:r>
              <a:rPr lang="fr-FR" sz="1300" b="1" dirty="0">
                <a:solidFill>
                  <a:schemeClr val="accent3"/>
                </a:solidFill>
              </a:rPr>
              <a:t> a New Repository on </a:t>
            </a:r>
            <a:r>
              <a:rPr lang="fr-FR" sz="1300" b="1" dirty="0" err="1">
                <a:solidFill>
                  <a:schemeClr val="accent3"/>
                </a:solidFill>
              </a:rPr>
              <a:t>your</a:t>
            </a:r>
            <a:r>
              <a:rPr lang="fr-FR" sz="1300" b="1" dirty="0">
                <a:solidFill>
                  <a:schemeClr val="accent3"/>
                </a:solidFill>
              </a:rPr>
              <a:t> hard drive</a:t>
            </a:r>
          </a:p>
          <a:p>
            <a:pPr lvl="2"/>
            <a:r>
              <a:rPr lang="fr-FR" sz="1200" dirty="0">
                <a:solidFill>
                  <a:schemeClr val="accent3"/>
                </a:solidFill>
              </a:rPr>
              <a:t>Name : </a:t>
            </a:r>
            <a:r>
              <a:rPr lang="fr-FR" sz="1100" dirty="0">
                <a:solidFill>
                  <a:srgbClr val="8E9295"/>
                </a:solidFill>
              </a:rPr>
              <a:t>formation-javascript_2019</a:t>
            </a:r>
            <a:endParaRPr lang="fr-FR" sz="1200" dirty="0">
              <a:solidFill>
                <a:schemeClr val="accent3"/>
              </a:solidFill>
            </a:endParaRPr>
          </a:p>
          <a:p>
            <a:pPr lvl="2"/>
            <a:r>
              <a:rPr lang="fr-FR" sz="1200" dirty="0">
                <a:solidFill>
                  <a:schemeClr val="accent3"/>
                </a:solidFill>
              </a:rPr>
              <a:t>Local Path : Chemin vers votre espace de travail, ex : « </a:t>
            </a:r>
            <a:r>
              <a:rPr lang="fr-FR" sz="1100" dirty="0">
                <a:solidFill>
                  <a:srgbClr val="8E9295"/>
                </a:solidFill>
              </a:rPr>
              <a:t> C:\vscode-workspace</a:t>
            </a:r>
            <a:r>
              <a:rPr lang="fr-FR" sz="1200" dirty="0">
                <a:solidFill>
                  <a:schemeClr val="accent3"/>
                </a:solidFill>
              </a:rPr>
              <a:t> »</a:t>
            </a:r>
            <a:endParaRPr lang="fr-FR" sz="16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1800" dirty="0" err="1"/>
              <a:t>Publish</a:t>
            </a:r>
            <a:r>
              <a:rPr lang="fr-FR" sz="1800" dirty="0"/>
              <a:t> repository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Vérifier sur son repository en ligne la présence des fichiers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Modifier un fichier et </a:t>
            </a:r>
            <a:r>
              <a:rPr lang="fr-FR" sz="1300" b="1" dirty="0">
                <a:solidFill>
                  <a:schemeClr val="accent3"/>
                </a:solidFill>
              </a:rPr>
              <a:t>Commit to master</a:t>
            </a:r>
            <a:r>
              <a:rPr lang="fr-FR" sz="1300" dirty="0">
                <a:solidFill>
                  <a:schemeClr val="accent3"/>
                </a:solidFill>
              </a:rPr>
              <a:t>!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800" dirty="0">
                <a:solidFill>
                  <a:schemeClr val="tx1"/>
                </a:solidFill>
              </a:rPr>
              <a:t>Créer un Tag </a:t>
            </a:r>
            <a:r>
              <a:rPr lang="fr-FR" sz="1600" dirty="0">
                <a:solidFill>
                  <a:schemeClr val="tx1"/>
                </a:solidFill>
              </a:rPr>
              <a:t>(version des sources à une date donnée)</a:t>
            </a:r>
            <a:endParaRPr lang="fr-FR" sz="1800" dirty="0">
              <a:solidFill>
                <a:schemeClr val="tx1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Release → </a:t>
            </a:r>
            <a:r>
              <a:rPr lang="fr-FR" sz="1300" b="1" dirty="0" err="1">
                <a:solidFill>
                  <a:schemeClr val="accent3"/>
                </a:solidFill>
              </a:rPr>
              <a:t>Create</a:t>
            </a:r>
            <a:r>
              <a:rPr lang="fr-FR" sz="1300" b="1" dirty="0">
                <a:solidFill>
                  <a:schemeClr val="accent3"/>
                </a:solidFill>
              </a:rPr>
              <a:t> a new release</a:t>
            </a:r>
          </a:p>
          <a:p>
            <a:pPr lvl="2"/>
            <a:r>
              <a:rPr lang="fr-FR" sz="1200" dirty="0">
                <a:solidFill>
                  <a:schemeClr val="accent3"/>
                </a:solidFill>
              </a:rPr>
              <a:t>Nommer le tag : </a:t>
            </a:r>
            <a:r>
              <a:rPr lang="fr-FR" sz="1100" i="1" dirty="0" err="1">
                <a:solidFill>
                  <a:schemeClr val="accent3"/>
                </a:solidFill>
                <a:latin typeface="Consolas" panose="020B0609020204030204" pitchFamily="49" charset="0"/>
              </a:rPr>
              <a:t>date_du_jour</a:t>
            </a:r>
            <a:endParaRPr lang="fr-FR" sz="1100" i="1" dirty="0">
              <a:solidFill>
                <a:schemeClr val="accent3"/>
              </a:solidFill>
              <a:latin typeface="Consolas" panose="020B0609020204030204" pitchFamily="49" charset="0"/>
            </a:endParaRPr>
          </a:p>
          <a:p>
            <a:pPr lvl="2"/>
            <a:r>
              <a:rPr lang="fr-FR" sz="1200" b="1" dirty="0" err="1">
                <a:solidFill>
                  <a:schemeClr val="accent3"/>
                </a:solidFill>
              </a:rPr>
              <a:t>Publish</a:t>
            </a:r>
            <a:r>
              <a:rPr lang="fr-FR" sz="1200" b="1" dirty="0">
                <a:solidFill>
                  <a:schemeClr val="accent3"/>
                </a:solidFill>
              </a:rPr>
              <a:t> release</a:t>
            </a:r>
          </a:p>
          <a:p>
            <a:pPr marL="342900" indent="-342900">
              <a:buFont typeface="+mj-lt"/>
              <a:buAutoNum type="arabicPeriod"/>
            </a:pPr>
            <a:endParaRPr lang="fr-FR" sz="1800" dirty="0"/>
          </a:p>
          <a:p>
            <a:pPr marL="342900" indent="-342900">
              <a:buFont typeface="+mj-lt"/>
              <a:buAutoNum type="arabicPeriod"/>
            </a:pPr>
            <a:endParaRPr lang="fr-FR" sz="18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fr-FR" sz="1800" dirty="0"/>
          </a:p>
          <a:p>
            <a:pPr marL="342900" indent="-342900">
              <a:buFont typeface="+mj-lt"/>
              <a:buAutoNum type="arabicPeriod"/>
            </a:pPr>
            <a:endParaRPr lang="fr-FR" sz="18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fr-FR" sz="1800" dirty="0"/>
          </a:p>
          <a:p>
            <a:pPr marL="342900" indent="-342900">
              <a:buFont typeface="+mj-lt"/>
              <a:buAutoNum type="arabicPeriod"/>
            </a:pPr>
            <a:endParaRPr lang="fr-FR" sz="18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fr-FR" sz="1800" dirty="0"/>
          </a:p>
          <a:p>
            <a:pPr marL="342900" indent="-342900">
              <a:buFont typeface="+mj-lt"/>
              <a:buAutoNum type="arabicPeriod"/>
            </a:pPr>
            <a:endParaRPr lang="fr-FR" sz="18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33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Sauvegarder ses sources sur GitHub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22/03/2019 </a:t>
            </a:r>
          </a:p>
        </p:txBody>
      </p:sp>
      <p:pic>
        <p:nvPicPr>
          <p:cNvPr id="1026" name="Picture 2" descr="RÃ©sultat de recherche d'images pour &quot;github png&quot;">
            <a:extLst>
              <a:ext uri="{FF2B5EF4-FFF2-40B4-BE49-F238E27FC236}">
                <a16:creationId xmlns:a16="http://schemas.microsoft.com/office/drawing/2014/main" id="{0E514E8C-743F-4169-B6C9-6006C0280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305" y="1051718"/>
            <a:ext cx="1838615" cy="183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86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2" y="1140430"/>
            <a:ext cx="7105083" cy="3759116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Dans son </a:t>
            </a:r>
            <a:r>
              <a:rPr lang="fr-FR" dirty="0" err="1"/>
              <a:t>workspace</a:t>
            </a:r>
            <a:r>
              <a:rPr lang="fr-FR" dirty="0"/>
              <a:t>, créer un nouveau dossier « </a:t>
            </a:r>
            <a:r>
              <a:rPr lang="fr-FR" dirty="0" err="1"/>
              <a:t>arcgis</a:t>
            </a:r>
            <a:r>
              <a:rPr lang="fr-FR" dirty="0"/>
              <a:t> » et 2 sous-dossiers « 2d » et « 3d » contenant une page index.html</a:t>
            </a:r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Se rendre sur </a:t>
            </a:r>
            <a:r>
              <a:rPr lang="fr-FR" dirty="0">
                <a:hlinkClick r:id="rId2"/>
              </a:rPr>
              <a:t>https://developers.arcgis.com/javascript/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Créer une nouvelle carte 2D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Intro to 2D</a:t>
            </a:r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Créer une nouvelle carte 3D</a:t>
            </a:r>
          </a:p>
          <a:p>
            <a:pPr lvl="1">
              <a:lnSpc>
                <a:spcPct val="100000"/>
              </a:lnSpc>
            </a:pPr>
            <a:r>
              <a:rPr lang="fr-FR" sz="1300" dirty="0">
                <a:solidFill>
                  <a:schemeClr val="accent3"/>
                </a:solidFill>
              </a:rPr>
              <a:t>Intro to 3D</a:t>
            </a:r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Parcourir l’API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  <a:hlinkClick r:id="rId3"/>
              </a:rPr>
              <a:t>https://developers.arcgis.com/javascript/latest/api-reference/index.html</a:t>
            </a:r>
            <a:endParaRPr lang="fr-FR" sz="1300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34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3"/>
            </a:pPr>
            <a:r>
              <a:rPr lang="fr-FR" dirty="0"/>
              <a:t>Découverte d’ArcGIS API for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2D / 3D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22/03/2019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A83A821-73AE-416B-8A11-1B46BACCC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359" y="1495425"/>
            <a:ext cx="1419225" cy="107632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06FB0FA-FC6F-417C-937D-E1864B9FD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5" y="2273207"/>
            <a:ext cx="2016581" cy="1729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C933617-0999-46ED-9A19-040817D4E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7655" y="2870292"/>
            <a:ext cx="1997353" cy="1813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522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2" y="1140430"/>
            <a:ext cx="7105083" cy="3759116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Parcourir les exemples de widgets : 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  <a:hlinkClick r:id="rId2"/>
              </a:rPr>
              <a:t>https://developers.arcgis.com/javascript/latest/sample-code/index.html</a:t>
            </a:r>
            <a:endParaRPr lang="fr-FR" sz="1300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Ajouter le widget </a:t>
            </a:r>
            <a:r>
              <a:rPr lang="fr-FR" b="1" dirty="0" err="1"/>
              <a:t>BasemapGallery</a:t>
            </a:r>
            <a:endParaRPr lang="fr-FR" b="1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le </a:t>
            </a:r>
            <a:r>
              <a:rPr lang="fr-FR" sz="1300" b="1" dirty="0" err="1">
                <a:solidFill>
                  <a:schemeClr val="accent3"/>
                </a:solidFill>
              </a:rPr>
              <a:t>require</a:t>
            </a:r>
            <a:r>
              <a:rPr lang="fr-FR" sz="1300" dirty="0">
                <a:solidFill>
                  <a:schemeClr val="accent3"/>
                </a:solidFill>
              </a:rPr>
              <a:t> permettant d’accéder à la classe </a:t>
            </a:r>
            <a:r>
              <a:rPr lang="fr-FR" sz="1300" b="1" dirty="0" err="1">
                <a:solidFill>
                  <a:schemeClr val="accent3"/>
                </a:solidFill>
              </a:rPr>
              <a:t>esri.widgets.BasemapGallery</a:t>
            </a:r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1300" b="1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200" b="1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Créer l’objet </a:t>
            </a:r>
            <a:r>
              <a:rPr lang="fr-FR" sz="1300" b="1" dirty="0" err="1">
                <a:solidFill>
                  <a:schemeClr val="accent3"/>
                </a:solidFill>
              </a:rPr>
              <a:t>BasemapGallery</a:t>
            </a:r>
            <a:r>
              <a:rPr lang="fr-FR" sz="1300" dirty="0">
                <a:solidFill>
                  <a:schemeClr val="accent3"/>
                </a:solidFill>
              </a:rPr>
              <a:t> et l’ajouter comme composant </a:t>
            </a:r>
            <a:r>
              <a:rPr lang="fr-FR" sz="1300" dirty="0" err="1">
                <a:solidFill>
                  <a:schemeClr val="accent3"/>
                </a:solidFill>
              </a:rPr>
              <a:t>ui</a:t>
            </a:r>
            <a:r>
              <a:rPr lang="fr-FR" sz="1300" dirty="0">
                <a:solidFill>
                  <a:schemeClr val="accent3"/>
                </a:solidFill>
              </a:rPr>
              <a:t> (user-interface) :</a:t>
            </a: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1300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35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3"/>
            </a:pPr>
            <a:r>
              <a:rPr lang="fr-FR" dirty="0"/>
              <a:t>Découverte d’ArcGIS API for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 de widgets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78115-3865-403F-8FD4-11F1537462C8}"/>
              </a:ext>
            </a:extLst>
          </p:cNvPr>
          <p:cNvSpPr/>
          <p:nvPr/>
        </p:nvSpPr>
        <p:spPr>
          <a:xfrm>
            <a:off x="855328" y="2136889"/>
            <a:ext cx="4572000" cy="861774"/>
          </a:xfrm>
          <a:prstGeom prst="rect">
            <a:avLst/>
          </a:prstGeom>
          <a:solidFill>
            <a:srgbClr val="101828"/>
          </a:solidFill>
        </p:spPr>
        <p:txBody>
          <a:bodyPr>
            <a:spAutoFit/>
          </a:bodyPr>
          <a:lstStyle/>
          <a:p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</a:p>
          <a:p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esri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esri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views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MapView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CE9178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esri</a:t>
            </a:r>
            <a:r>
              <a:rPr lang="fr-FR" sz="1000" dirty="0">
                <a:solidFill>
                  <a:srgbClr val="CE9178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/widgets/</a:t>
            </a:r>
            <a:r>
              <a:rPr lang="fr-FR" sz="1000" dirty="0" err="1">
                <a:solidFill>
                  <a:srgbClr val="CE9178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BasemapGallery</a:t>
            </a:r>
            <a:r>
              <a:rPr lang="fr-FR" sz="1000" dirty="0">
                <a:solidFill>
                  <a:srgbClr val="CE9178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"</a:t>
            </a:r>
            <a:endParaRPr lang="fr-FR" sz="1000" dirty="0">
              <a:solidFill>
                <a:srgbClr val="D4D4D4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], </a:t>
            </a:r>
            <a:r>
              <a:rPr lang="fr-F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MapView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 err="1">
                <a:solidFill>
                  <a:srgbClr val="9CDCF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BasemapGallery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D902B9-BF8C-4105-8393-8CD89B799128}"/>
              </a:ext>
            </a:extLst>
          </p:cNvPr>
          <p:cNvSpPr/>
          <p:nvPr/>
        </p:nvSpPr>
        <p:spPr>
          <a:xfrm>
            <a:off x="855328" y="3295987"/>
            <a:ext cx="5936777" cy="1477328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Widget des fonds de carte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basemapGallery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BasemapGallery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view: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view2d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Ajout du widget des fonds de carte à la vue 2D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view2d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ui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basemapGallery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position: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"top-right"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81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2" y="1140429"/>
            <a:ext cx="7105083" cy="3724997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fr-FR" dirty="0"/>
              <a:t>Ajouter le widget </a:t>
            </a:r>
            <a:r>
              <a:rPr lang="fr-FR" b="1" dirty="0" err="1"/>
              <a:t>CoordinateConversion</a:t>
            </a:r>
            <a:endParaRPr lang="fr-FR" b="1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le </a:t>
            </a:r>
            <a:r>
              <a:rPr lang="fr-FR" sz="1300" b="1" dirty="0" err="1">
                <a:solidFill>
                  <a:schemeClr val="accent3"/>
                </a:solidFill>
              </a:rPr>
              <a:t>require</a:t>
            </a:r>
            <a:r>
              <a:rPr lang="fr-FR" sz="1300" dirty="0">
                <a:solidFill>
                  <a:schemeClr val="accent3"/>
                </a:solidFill>
              </a:rPr>
              <a:t> permettant d’accéder à la classe </a:t>
            </a:r>
            <a:r>
              <a:rPr lang="fr-FR" sz="1300" b="1" dirty="0" err="1">
                <a:solidFill>
                  <a:schemeClr val="accent3"/>
                </a:solidFill>
              </a:rPr>
              <a:t>esri.widgets.CoordinateConversion</a:t>
            </a:r>
            <a:endParaRPr lang="fr-FR" sz="1300" b="1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200" b="1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Créer l’objet </a:t>
            </a:r>
            <a:r>
              <a:rPr lang="fr-FR" sz="1300" b="1" dirty="0" err="1">
                <a:solidFill>
                  <a:schemeClr val="accent3"/>
                </a:solidFill>
              </a:rPr>
              <a:t>CoordinateConversion</a:t>
            </a:r>
            <a:r>
              <a:rPr lang="fr-FR" sz="1300" dirty="0">
                <a:solidFill>
                  <a:schemeClr val="accent3"/>
                </a:solidFill>
              </a:rPr>
              <a:t> et l’ajouter comme composant </a:t>
            </a:r>
            <a:r>
              <a:rPr lang="fr-FR" sz="1300" dirty="0" err="1">
                <a:solidFill>
                  <a:schemeClr val="accent3"/>
                </a:solidFill>
              </a:rPr>
              <a:t>ui</a:t>
            </a:r>
            <a:r>
              <a:rPr lang="fr-FR" sz="1300" dirty="0">
                <a:solidFill>
                  <a:schemeClr val="accent3"/>
                </a:solidFill>
              </a:rPr>
              <a:t> (user-interface) </a:t>
            </a:r>
          </a:p>
          <a:p>
            <a:pPr marL="342900" indent="-342900">
              <a:buFont typeface="+mj-lt"/>
              <a:buAutoNum type="arabicPeriod" startAt="3"/>
            </a:pPr>
            <a:endParaRPr lang="fr-FR" sz="1500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 startAt="3"/>
            </a:pPr>
            <a:endParaRPr lang="fr-FR" sz="1500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 startAt="3"/>
            </a:pPr>
            <a:endParaRPr lang="fr-FR" sz="1500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 startAt="3"/>
            </a:pPr>
            <a:endParaRPr lang="fr-FR" sz="1500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fr-FR" sz="1500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 startAt="4"/>
            </a:pPr>
            <a:r>
              <a:rPr lang="fr-FR" dirty="0"/>
              <a:t>Ajouter le widget </a:t>
            </a:r>
            <a:r>
              <a:rPr lang="fr-FR" b="1" dirty="0" err="1"/>
              <a:t>SearchWidget</a:t>
            </a:r>
            <a:endParaRPr lang="fr-FR" dirty="0"/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36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3"/>
            </a:pPr>
            <a:r>
              <a:rPr lang="fr-FR" dirty="0"/>
              <a:t>Découverte d’ArcGIS API for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 de widgets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7380E6-A4F7-44F1-946D-FB440819E6CD}"/>
              </a:ext>
            </a:extLst>
          </p:cNvPr>
          <p:cNvSpPr/>
          <p:nvPr/>
        </p:nvSpPr>
        <p:spPr>
          <a:xfrm>
            <a:off x="855328" y="1918736"/>
            <a:ext cx="4572000" cy="1169551"/>
          </a:xfrm>
          <a:prstGeom prst="rect">
            <a:avLst/>
          </a:prstGeom>
          <a:solidFill>
            <a:srgbClr val="101828"/>
          </a:solidFill>
        </p:spPr>
        <p:txBody>
          <a:bodyPr>
            <a:spAutoFit/>
          </a:bodyPr>
          <a:lstStyle/>
          <a:p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Widget des coordonnées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coordinateWidget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CoordinateConversion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view: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view2d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Ajout du widget des coordonnées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view2d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ui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coordinateWidget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bottom-left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9887EE-3A4C-44D3-84F5-021933DFA377}"/>
              </a:ext>
            </a:extLst>
          </p:cNvPr>
          <p:cNvSpPr/>
          <p:nvPr/>
        </p:nvSpPr>
        <p:spPr>
          <a:xfrm>
            <a:off x="855328" y="3590741"/>
            <a:ext cx="4572000" cy="1169551"/>
          </a:xfrm>
          <a:prstGeom prst="rect">
            <a:avLst/>
          </a:prstGeom>
          <a:solidFill>
            <a:srgbClr val="101828"/>
          </a:solidFill>
        </p:spPr>
        <p:txBody>
          <a:bodyPr>
            <a:spAutoFit/>
          </a:bodyPr>
          <a:lstStyle/>
          <a:p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Widget de recherche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searchWidget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Search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view: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view2d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Ajout du widget de recherche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view2d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ui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searchWidget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{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position: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"top-right"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30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37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3"/>
            </a:pPr>
            <a:r>
              <a:rPr lang="fr-FR" dirty="0"/>
              <a:t>Découverte d’ArcGIS API for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Enrichir sa carte</a:t>
            </a:r>
            <a:endParaRPr lang="fr-FR" b="0" i="0" dirty="0"/>
          </a:p>
        </p:txBody>
      </p:sp>
      <p:sp>
        <p:nvSpPr>
          <p:cNvPr id="11" name="Espace réservé du contenu 15">
            <a:extLst>
              <a:ext uri="{FF2B5EF4-FFF2-40B4-BE49-F238E27FC236}">
                <a16:creationId xmlns:a16="http://schemas.microsoft.com/office/drawing/2014/main" id="{52634B87-1AEC-4C92-A84C-B31D199D3858}"/>
              </a:ext>
            </a:extLst>
          </p:cNvPr>
          <p:cNvSpPr txBox="1">
            <a:spLocks/>
          </p:cNvSpPr>
          <p:nvPr/>
        </p:nvSpPr>
        <p:spPr>
          <a:xfrm>
            <a:off x="571783" y="1140431"/>
            <a:ext cx="7466748" cy="38068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53396" indent="-153396" algn="l" defTabSz="779252" rtl="0" eaLnBrk="1" latinLnBrk="0" hangingPunct="1">
              <a:lnSpc>
                <a:spcPct val="90000"/>
              </a:lnSpc>
              <a:spcBef>
                <a:spcPts val="511"/>
              </a:spcBef>
              <a:buClr>
                <a:schemeClr val="accent1"/>
              </a:buClr>
              <a:buFont typeface="Myriad Pro" panose="020B0503030403020204" pitchFamily="34" charset="0"/>
              <a:buChar char="›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6792" indent="-153396" algn="l" defTabSz="779252" rtl="0" eaLnBrk="1" latinLnBrk="0" hangingPunct="1">
              <a:lnSpc>
                <a:spcPct val="90000"/>
              </a:lnSpc>
              <a:spcBef>
                <a:spcPts val="341"/>
              </a:spcBef>
              <a:buClr>
                <a:schemeClr val="tx1"/>
              </a:buClr>
              <a:buFont typeface="Myriad Pro" panose="020B0503030403020204" pitchFamily="34" charset="0"/>
              <a:buChar char="›"/>
              <a:defRPr sz="15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60188" indent="-153396" algn="l" defTabSz="779252" rtl="0" eaLnBrk="1" latinLnBrk="0" hangingPunct="1">
              <a:lnSpc>
                <a:spcPct val="90000"/>
              </a:lnSpc>
              <a:spcBef>
                <a:spcPts val="170"/>
              </a:spcBef>
              <a:buFont typeface="Myriad Pro" panose="020B0503030403020204" pitchFamily="34" charset="0"/>
              <a:buChar char="›"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3584" indent="-153396" algn="l" defTabSz="779252" rtl="0" eaLnBrk="1" latinLnBrk="0" hangingPunct="1">
              <a:lnSpc>
                <a:spcPct val="90000"/>
              </a:lnSpc>
              <a:spcBef>
                <a:spcPts val="85"/>
              </a:spcBef>
              <a:buFont typeface="Myriad Pro" panose="020B0503030403020204" pitchFamily="34" charset="0"/>
              <a:buChar char="›"/>
              <a:defRPr sz="1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766980" indent="-153396" algn="l" defTabSz="779252" rtl="0" eaLnBrk="1" latinLnBrk="0" hangingPunct="1">
              <a:lnSpc>
                <a:spcPct val="90000"/>
              </a:lnSpc>
              <a:spcBef>
                <a:spcPts val="0"/>
              </a:spcBef>
              <a:buFont typeface="Myriad Pro" panose="020B0503030403020204" pitchFamily="34" charset="0"/>
              <a:buChar char="›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fr-FR" dirty="0"/>
              <a:t>Parcourir les exemples de l’API v4</a:t>
            </a:r>
          </a:p>
          <a:p>
            <a:pPr lvl="2"/>
            <a:r>
              <a:rPr lang="fr-FR" dirty="0">
                <a:solidFill>
                  <a:schemeClr val="accent3"/>
                </a:solidFill>
                <a:hlinkClick r:id="rId3"/>
              </a:rPr>
              <a:t>https://developers.arcgis.com/javascript/latest/sample-code/index.html</a:t>
            </a:r>
            <a:r>
              <a:rPr lang="fr-FR" dirty="0">
                <a:solidFill>
                  <a:schemeClr val="accent3"/>
                </a:solidFill>
              </a:rPr>
              <a:t>/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Ajouter la couche </a:t>
            </a:r>
            <a:r>
              <a:rPr lang="fr-FR" dirty="0" err="1"/>
              <a:t>orthophoto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Ajouter le widget de gestion des couches</a:t>
            </a:r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Ajouter le widget d’impression, imprimer ! (2D uniquement !)</a:t>
            </a:r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CAEFD6-20E6-41F2-8636-E2115EEDF3B6}"/>
              </a:ext>
            </a:extLst>
          </p:cNvPr>
          <p:cNvSpPr/>
          <p:nvPr/>
        </p:nvSpPr>
        <p:spPr>
          <a:xfrm>
            <a:off x="1167343" y="1909986"/>
            <a:ext cx="6275628" cy="1477328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orthoLayer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TileLayer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url: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"https://server.arcgisonline.com/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arcgis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rest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/services/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World_Imagery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MapServer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opacity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0.7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basemap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streets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layers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orthoLayer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57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martin.delsinne@gfi.fr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Martin DELSINNE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Chef de projet en développement d’application web-</a:t>
            </a:r>
            <a:r>
              <a:rPr lang="fr-FR" dirty="0" err="1"/>
              <a:t>sig</a:t>
            </a:r>
            <a:endParaRPr lang="fr-FR" dirty="0"/>
          </a:p>
          <a:p>
            <a:r>
              <a:rPr lang="fr-FR" dirty="0"/>
              <a:t>SIG Patrimoine</a:t>
            </a:r>
            <a:br>
              <a:rPr lang="fr-FR" dirty="0"/>
            </a:br>
            <a:r>
              <a:rPr lang="fr-FR" dirty="0"/>
              <a:t>Gfi Informatique</a:t>
            </a:r>
          </a:p>
        </p:txBody>
      </p:sp>
      <p:sp>
        <p:nvSpPr>
          <p:cNvPr id="19" name="Espace réservé du texte 1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GFI Informatique</a:t>
            </a:r>
            <a:br>
              <a:rPr lang="fr-FR" dirty="0"/>
            </a:br>
            <a:r>
              <a:rPr lang="fr-FR" dirty="0"/>
              <a:t>2, rue Mozart</a:t>
            </a:r>
          </a:p>
          <a:p>
            <a:r>
              <a:rPr lang="fr-FR" dirty="0"/>
              <a:t>92110 Clichy</a:t>
            </a:r>
          </a:p>
          <a:p>
            <a:r>
              <a:rPr lang="fr-FR" dirty="0"/>
              <a:t>Tél. 01 45 19 45 61</a:t>
            </a:r>
          </a:p>
          <a:p>
            <a:r>
              <a:rPr lang="fr-FR" dirty="0"/>
              <a:t>Port. 06 50 70 53 26</a:t>
            </a:r>
          </a:p>
          <a:p>
            <a:r>
              <a:rPr lang="fr-FR" dirty="0"/>
              <a:t>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314875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b="1" dirty="0"/>
              <a:t>APIs :</a:t>
            </a:r>
          </a:p>
          <a:p>
            <a:pPr lvl="1"/>
            <a:r>
              <a:rPr lang="fr-FR" dirty="0"/>
              <a:t>      </a:t>
            </a:r>
            <a:r>
              <a:rPr lang="fr-FR" dirty="0" err="1"/>
              <a:t>OpenLayers</a:t>
            </a:r>
            <a:r>
              <a:rPr lang="fr-FR" dirty="0"/>
              <a:t> - </a:t>
            </a:r>
            <a:r>
              <a:rPr lang="fr-FR" sz="1300" dirty="0">
                <a:hlinkClick r:id="rId3"/>
              </a:rPr>
              <a:t>https://openlayers.org/</a:t>
            </a:r>
            <a:endParaRPr lang="fr-FR" sz="1300" dirty="0"/>
          </a:p>
          <a:p>
            <a:pPr lvl="2"/>
            <a:r>
              <a:rPr lang="fr-FR" dirty="0"/>
              <a:t>Open-Source, communauté importante</a:t>
            </a:r>
          </a:p>
          <a:p>
            <a:pPr lvl="2"/>
            <a:r>
              <a:rPr lang="fr-FR" dirty="0"/>
              <a:t>v3 : répandu, plus accessible</a:t>
            </a:r>
          </a:p>
          <a:p>
            <a:pPr lvl="2"/>
            <a:r>
              <a:rPr lang="fr-FR" dirty="0"/>
              <a:t>v5 : dernière version v5, plus complexe mais plus rapide</a:t>
            </a:r>
          </a:p>
          <a:p>
            <a:pPr lvl="3"/>
            <a:r>
              <a:rPr lang="fr-FR" dirty="0"/>
              <a:t>nécessite </a:t>
            </a:r>
            <a:r>
              <a:rPr lang="fr-FR" dirty="0" err="1"/>
              <a:t>nodeJS</a:t>
            </a:r>
            <a:endParaRPr lang="fr-FR" sz="800" dirty="0"/>
          </a:p>
          <a:p>
            <a:pPr lvl="1"/>
            <a:r>
              <a:rPr lang="fr-FR" dirty="0"/>
              <a:t>ArcGIS API for JavaScript - </a:t>
            </a:r>
            <a:r>
              <a:rPr lang="fr-FR" sz="1300" dirty="0">
                <a:hlinkClick r:id="rId4"/>
              </a:rPr>
              <a:t>https://developers.arcgis.com/javascript/</a:t>
            </a:r>
            <a:endParaRPr lang="fr-FR" sz="1300" dirty="0"/>
          </a:p>
          <a:p>
            <a:pPr lvl="2"/>
            <a:r>
              <a:rPr lang="fr-FR" dirty="0"/>
              <a:t>Version API 4.10 : </a:t>
            </a:r>
            <a:r>
              <a:rPr lang="fr-FR" sz="1200" dirty="0">
                <a:solidFill>
                  <a:schemeClr val="accent3"/>
                </a:solidFill>
              </a:rPr>
              <a:t>3D web apps – </a:t>
            </a:r>
            <a:r>
              <a:rPr lang="fr-FR" sz="1200" dirty="0" err="1">
                <a:solidFill>
                  <a:schemeClr val="accent3"/>
                </a:solidFill>
              </a:rPr>
              <a:t>Arcgis</a:t>
            </a:r>
            <a:r>
              <a:rPr lang="fr-FR" sz="1200" dirty="0">
                <a:solidFill>
                  <a:schemeClr val="accent3"/>
                </a:solidFill>
              </a:rPr>
              <a:t> Server</a:t>
            </a:r>
          </a:p>
          <a:p>
            <a:pPr lvl="2"/>
            <a:r>
              <a:rPr lang="fr-FR" sz="1200" dirty="0">
                <a:solidFill>
                  <a:srgbClr val="FF0000"/>
                </a:solidFill>
              </a:rPr>
              <a:t>            </a:t>
            </a:r>
            <a:r>
              <a:rPr lang="fr-FR" sz="1200" dirty="0"/>
              <a:t>   - Gratuit à </a:t>
            </a:r>
            <a:r>
              <a:rPr lang="fr-FR" sz="1200" u="sng" dirty="0"/>
              <a:t>usage non commercial</a:t>
            </a:r>
          </a:p>
          <a:p>
            <a:pPr lvl="2"/>
            <a:endParaRPr lang="fr-FR" sz="800" dirty="0"/>
          </a:p>
          <a:p>
            <a:pPr lvl="1"/>
            <a:r>
              <a:rPr lang="fr-FR" dirty="0"/>
              <a:t>       Leaflet - </a:t>
            </a:r>
            <a:r>
              <a:rPr lang="fr-FR" sz="1300" dirty="0">
                <a:hlinkClick r:id="rId5"/>
              </a:rPr>
              <a:t>https://leafletjs.com/</a:t>
            </a:r>
            <a:endParaRPr lang="fr-FR" sz="1300" dirty="0"/>
          </a:p>
          <a:p>
            <a:pPr lvl="2"/>
            <a:r>
              <a:rPr lang="fr-FR" dirty="0" err="1"/>
              <a:t>OpenSource</a:t>
            </a:r>
            <a:r>
              <a:rPr lang="fr-FR" dirty="0"/>
              <a:t> + plugin </a:t>
            </a:r>
            <a:r>
              <a:rPr lang="fr-FR" b="1" dirty="0"/>
              <a:t>Mapbox.js</a:t>
            </a:r>
            <a:r>
              <a:rPr lang="fr-FR" dirty="0"/>
              <a:t> : </a:t>
            </a:r>
            <a:r>
              <a:rPr lang="fr-FR" sz="1300" dirty="0">
                <a:hlinkClick r:id="rId6"/>
              </a:rPr>
              <a:t>https://docs.mapbox.com/help/glossary/mapbox-js/</a:t>
            </a:r>
            <a:endParaRPr lang="fr-FR" sz="1300" dirty="0"/>
          </a:p>
          <a:p>
            <a:pPr marL="306792" lvl="2" indent="0">
              <a:buNone/>
            </a:pPr>
            <a:endParaRPr lang="fr-FR" sz="1200" dirty="0"/>
          </a:p>
          <a:p>
            <a:r>
              <a:rPr lang="fr-FR" b="1" dirty="0"/>
              <a:t>Outil :</a:t>
            </a:r>
          </a:p>
          <a:p>
            <a:pPr lvl="1"/>
            <a:r>
              <a:rPr lang="fr-FR" dirty="0"/>
              <a:t>      </a:t>
            </a:r>
            <a:r>
              <a:rPr lang="fr-FR" dirty="0" err="1"/>
              <a:t>Github</a:t>
            </a:r>
            <a:r>
              <a:rPr lang="fr-FR" dirty="0"/>
              <a:t> - </a:t>
            </a:r>
            <a:r>
              <a:rPr lang="fr-FR" sz="1300" dirty="0">
                <a:hlinkClick r:id="rId7"/>
              </a:rPr>
              <a:t>https://github.com/</a:t>
            </a:r>
            <a:endParaRPr lang="fr-FR" sz="1300" dirty="0"/>
          </a:p>
          <a:p>
            <a:pPr lvl="2"/>
            <a:r>
              <a:rPr lang="fr-FR" dirty="0"/>
              <a:t>Gratuit à </a:t>
            </a:r>
            <a:r>
              <a:rPr lang="fr-FR" u="sng" dirty="0"/>
              <a:t>usage non commercial</a:t>
            </a:r>
          </a:p>
          <a:p>
            <a:pPr lvl="2"/>
            <a:r>
              <a:rPr lang="fr-FR" dirty="0" err="1"/>
              <a:t>Versionning</a:t>
            </a:r>
            <a:r>
              <a:rPr lang="fr-FR" dirty="0"/>
              <a:t>, sauvegarde des sources</a:t>
            </a:r>
          </a:p>
          <a:p>
            <a:pPr lvl="2"/>
            <a:r>
              <a:rPr lang="fr-FR" dirty="0"/>
              <a:t>Partage de code et collaboration sur un projet</a:t>
            </a:r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901FFDBA-4602-465D-B7AD-3B9E66121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A5C675E0-8282-42B4-B2BB-8D7DD1BFBD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pic>
        <p:nvPicPr>
          <p:cNvPr id="1028" name="Picture 4" descr="RÃ©sultat de recherche d'images pour &quot;openLayers&quot;">
            <a:extLst>
              <a:ext uri="{FF2B5EF4-FFF2-40B4-BE49-F238E27FC236}">
                <a16:creationId xmlns:a16="http://schemas.microsoft.com/office/drawing/2014/main" id="{974157AE-2186-4B9F-BB1F-752A09D6A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60" y="1577028"/>
            <a:ext cx="200056" cy="20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Ã©sultat de recherche d'images pour &quot;leaflet png&quot;">
            <a:extLst>
              <a:ext uri="{FF2B5EF4-FFF2-40B4-BE49-F238E27FC236}">
                <a16:creationId xmlns:a16="http://schemas.microsoft.com/office/drawing/2014/main" id="{7D581754-B452-4C81-A02A-BCCA94330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19" y="3133067"/>
            <a:ext cx="201012" cy="20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Ã©sultat de recherche d'images pour &quot;esri png&quot;">
            <a:extLst>
              <a:ext uri="{FF2B5EF4-FFF2-40B4-BE49-F238E27FC236}">
                <a16:creationId xmlns:a16="http://schemas.microsoft.com/office/drawing/2014/main" id="{61061FEF-BFCC-4451-A0E5-A539E3768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139" y="2719285"/>
            <a:ext cx="460327" cy="46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1454D22-E6DE-4446-8842-489DEA2FAD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73173" y="829599"/>
            <a:ext cx="2650661" cy="1639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401EC28-1FA5-4B30-AAED-46B7B161A030}"/>
              </a:ext>
            </a:extLst>
          </p:cNvPr>
          <p:cNvSpPr txBox="1"/>
          <p:nvPr/>
        </p:nvSpPr>
        <p:spPr>
          <a:xfrm>
            <a:off x="7097600" y="2397565"/>
            <a:ext cx="1529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>
                <a:latin typeface="Arial Black" panose="020B0A04020102020204" pitchFamily="34" charset="0"/>
              </a:rPr>
              <a:t>ArcGIS API 4.10</a:t>
            </a:r>
          </a:p>
        </p:txBody>
      </p:sp>
      <p:pic>
        <p:nvPicPr>
          <p:cNvPr id="1026" name="Picture 2" descr="RÃ©sultat de recherche d'images pour &quot;github png&quot;">
            <a:extLst>
              <a:ext uri="{FF2B5EF4-FFF2-40B4-BE49-F238E27FC236}">
                <a16:creationId xmlns:a16="http://schemas.microsoft.com/office/drawing/2014/main" id="{AAB5A005-1672-41FA-B5BF-1F49ECAF3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3471" y="3949053"/>
            <a:ext cx="204745" cy="20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89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err="1"/>
              <a:t>OpenData</a:t>
            </a:r>
            <a:r>
              <a:rPr lang="fr-FR" b="1" dirty="0"/>
              <a:t> :</a:t>
            </a:r>
          </a:p>
          <a:p>
            <a:pPr lvl="1"/>
            <a:r>
              <a:rPr lang="fr-FR" dirty="0"/>
              <a:t>      </a:t>
            </a:r>
            <a:r>
              <a:rPr lang="fr-FR" dirty="0" err="1"/>
              <a:t>OpenStreetMap</a:t>
            </a:r>
            <a:r>
              <a:rPr lang="fr-FR" dirty="0"/>
              <a:t> -  </a:t>
            </a:r>
            <a:r>
              <a:rPr lang="fr-FR" sz="1300" dirty="0">
                <a:hlinkClick r:id="rId3"/>
              </a:rPr>
              <a:t>https://www.openstreetmap.fr/</a:t>
            </a:r>
            <a:endParaRPr lang="fr-FR" sz="1300" dirty="0"/>
          </a:p>
          <a:p>
            <a:pPr lvl="2"/>
            <a:r>
              <a:rPr lang="fr-FR" dirty="0"/>
              <a:t>Offre un service de fond de carte assez détaillé gratuit à l’échelle du monde</a:t>
            </a:r>
          </a:p>
          <a:p>
            <a:pPr lvl="2"/>
            <a:r>
              <a:rPr lang="fr-FR" dirty="0"/>
              <a:t>Base de données libre - </a:t>
            </a:r>
            <a:r>
              <a:rPr lang="fr-FR" sz="1300" dirty="0">
                <a:hlinkClick r:id="rId4"/>
              </a:rPr>
              <a:t>https://www.data.gouv.fr/fr/organizations/openstreetmap/</a:t>
            </a:r>
            <a:endParaRPr lang="fr-FR" sz="1300" dirty="0"/>
          </a:p>
          <a:p>
            <a:pPr lvl="1"/>
            <a:endParaRPr lang="fr-FR" sz="800" dirty="0"/>
          </a:p>
          <a:p>
            <a:pPr lvl="1"/>
            <a:r>
              <a:rPr lang="fr-FR" dirty="0"/>
              <a:t>      </a:t>
            </a:r>
            <a:r>
              <a:rPr lang="fr-FR" dirty="0" err="1"/>
              <a:t>GeoServer</a:t>
            </a:r>
            <a:r>
              <a:rPr lang="fr-FR" dirty="0"/>
              <a:t> - </a:t>
            </a:r>
            <a:r>
              <a:rPr lang="fr-FR" sz="1300" dirty="0">
                <a:hlinkClick r:id="rId5"/>
              </a:rPr>
              <a:t>http://geoserver.org/</a:t>
            </a:r>
            <a:endParaRPr lang="fr-FR" sz="1300" dirty="0"/>
          </a:p>
          <a:p>
            <a:pPr lvl="2"/>
            <a:r>
              <a:rPr lang="fr-FR" dirty="0"/>
              <a:t>Serveur cartographique </a:t>
            </a:r>
            <a:r>
              <a:rPr lang="fr-FR" dirty="0" err="1"/>
              <a:t>OpenSource</a:t>
            </a:r>
            <a:endParaRPr lang="fr-FR" dirty="0"/>
          </a:p>
          <a:p>
            <a:pPr lvl="2"/>
            <a:r>
              <a:rPr lang="fr-FR" dirty="0"/>
              <a:t>Publication de données : services WMS, WFS, WMTS, etc…</a:t>
            </a:r>
          </a:p>
          <a:p>
            <a:pPr lvl="2"/>
            <a:endParaRPr lang="fr-FR" sz="800" dirty="0"/>
          </a:p>
          <a:p>
            <a:pPr lvl="1"/>
            <a:r>
              <a:rPr lang="fr-FR" dirty="0"/>
              <a:t>      </a:t>
            </a:r>
            <a:r>
              <a:rPr lang="fr-FR" dirty="0" err="1"/>
              <a:t>GéoPortail</a:t>
            </a:r>
            <a:r>
              <a:rPr lang="fr-FR" dirty="0"/>
              <a:t> - </a:t>
            </a:r>
            <a:r>
              <a:rPr lang="fr-FR" sz="1300" dirty="0">
                <a:hlinkClick r:id="rId6"/>
              </a:rPr>
              <a:t>http://professionnels.ign.fr/</a:t>
            </a:r>
            <a:endParaRPr lang="fr-FR" sz="1300" dirty="0"/>
          </a:p>
          <a:p>
            <a:pPr lvl="2"/>
            <a:r>
              <a:rPr lang="fr-FR" dirty="0"/>
              <a:t>API et catalogue de données et services</a:t>
            </a:r>
          </a:p>
          <a:p>
            <a:pPr lvl="2"/>
            <a:r>
              <a:rPr lang="fr-FR" dirty="0"/>
              <a:t>Inscrivez-vous !</a:t>
            </a:r>
          </a:p>
          <a:p>
            <a:pPr lvl="2"/>
            <a:endParaRPr lang="fr-FR" dirty="0"/>
          </a:p>
          <a:p>
            <a:pPr lvl="1"/>
            <a:r>
              <a:rPr lang="fr-FR" dirty="0"/>
              <a:t>      ArcGIS hub - </a:t>
            </a:r>
            <a:r>
              <a:rPr lang="fr-FR" sz="1300" dirty="0">
                <a:hlinkClick r:id="rId7"/>
              </a:rPr>
              <a:t>https://hub.arcgis.com/pages/open-data</a:t>
            </a:r>
            <a:endParaRPr lang="fr-FR" sz="1300" dirty="0"/>
          </a:p>
          <a:p>
            <a:pPr lvl="2"/>
            <a:r>
              <a:rPr lang="fr-FR" dirty="0"/>
              <a:t>Données libres accès – services REST ArcGIS</a:t>
            </a:r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901FFDBA-4602-465D-B7AD-3B9E66121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864869D3-974A-481C-BCC9-D641C83833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pic>
        <p:nvPicPr>
          <p:cNvPr id="17" name="Picture 12" descr="RÃ©sultat de recherche d'images pour &quot;geoserver png&quot;">
            <a:extLst>
              <a:ext uri="{FF2B5EF4-FFF2-40B4-BE49-F238E27FC236}">
                <a16:creationId xmlns:a16="http://schemas.microsoft.com/office/drawing/2014/main" id="{97CF5968-6A24-4356-A205-ED4D19256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27" y="2455782"/>
            <a:ext cx="226039" cy="22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RÃ©sultat de recherche d'images pour &quot;OpenStreetMap png&quot;">
            <a:extLst>
              <a:ext uri="{FF2B5EF4-FFF2-40B4-BE49-F238E27FC236}">
                <a16:creationId xmlns:a16="http://schemas.microsoft.com/office/drawing/2014/main" id="{E9F4D099-87EC-46D5-BD13-F6A21EF4B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54" y="1638160"/>
            <a:ext cx="201012" cy="20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6" descr="Home">
            <a:extLst>
              <a:ext uri="{FF2B5EF4-FFF2-40B4-BE49-F238E27FC236}">
                <a16:creationId xmlns:a16="http://schemas.microsoft.com/office/drawing/2014/main" id="{8E151643-8153-44D5-9368-082312202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156" y="2670049"/>
            <a:ext cx="1418130" cy="71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Ã©sultat de recherche d'images pour &quot;gÃ©oportail png&quot;">
            <a:extLst>
              <a:ext uri="{FF2B5EF4-FFF2-40B4-BE49-F238E27FC236}">
                <a16:creationId xmlns:a16="http://schemas.microsoft.com/office/drawing/2014/main" id="{867642B1-4DDB-4446-A7D3-80005CD77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59" y="3277959"/>
            <a:ext cx="226039" cy="22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200B1A0-BA0C-4367-8FE5-9D080F4ABB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6052" y="4121439"/>
            <a:ext cx="198757" cy="27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8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2" y="1140430"/>
            <a:ext cx="7268857" cy="268094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Installer « Visual Studio Code » - </a:t>
            </a:r>
            <a:r>
              <a:rPr lang="fr-FR" sz="1400" i="1" dirty="0">
                <a:hlinkClick r:id="rId2"/>
              </a:rPr>
              <a:t>https://code.visualstudio.com/</a:t>
            </a:r>
            <a:endParaRPr lang="fr-FR" sz="1400" i="1" dirty="0"/>
          </a:p>
          <a:p>
            <a:pPr lvl="1" algn="just"/>
            <a:r>
              <a:rPr lang="fr-FR" sz="1400" dirty="0">
                <a:solidFill>
                  <a:schemeClr val="accent3"/>
                </a:solidFill>
              </a:rPr>
              <a:t>Editeur de code (léger et gratuit fournit par Microsoft)</a:t>
            </a:r>
          </a:p>
          <a:p>
            <a:pPr lvl="1" algn="just"/>
            <a:r>
              <a:rPr lang="fr-FR" sz="1400" dirty="0">
                <a:solidFill>
                  <a:schemeClr val="accent3"/>
                </a:solidFill>
              </a:rPr>
              <a:t>Disponible sur Windows / Mac / Linux</a:t>
            </a:r>
          </a:p>
          <a:p>
            <a:pPr lvl="1" algn="just"/>
            <a:r>
              <a:rPr lang="fr-FR" sz="1400" dirty="0">
                <a:solidFill>
                  <a:schemeClr val="accent3"/>
                </a:solidFill>
              </a:rPr>
              <a:t>Conçu pour le web (javascript nativement supporté),  peut être extensible à d’autres langages de programmation (</a:t>
            </a:r>
            <a:r>
              <a:rPr lang="fr-FR" sz="1400" dirty="0">
                <a:solidFill>
                  <a:srgbClr val="8E9295"/>
                </a:solidFill>
              </a:rPr>
              <a:t>Python, C/C++, C#</a:t>
            </a:r>
            <a:r>
              <a:rPr lang="fr-FR" sz="1400" dirty="0">
                <a:solidFill>
                  <a:schemeClr val="accent3"/>
                </a:solidFill>
              </a:rPr>
              <a:t>) en installant des extensions</a:t>
            </a:r>
          </a:p>
          <a:p>
            <a:pPr lvl="1" algn="just"/>
            <a:r>
              <a:rPr lang="fr-FR" sz="1400" dirty="0">
                <a:solidFill>
                  <a:schemeClr val="accent3"/>
                </a:solidFill>
              </a:rPr>
              <a:t>Possibilité d’installer de nombreuses extensions via la marketplace : </a:t>
            </a:r>
          </a:p>
          <a:p>
            <a:pPr lvl="2" algn="just"/>
            <a:r>
              <a:rPr lang="fr-FR" sz="1300" dirty="0" err="1">
                <a:solidFill>
                  <a:srgbClr val="8E9295"/>
                </a:solidFill>
              </a:rPr>
              <a:t>ESLint</a:t>
            </a:r>
            <a:r>
              <a:rPr lang="fr-FR" sz="1300" dirty="0">
                <a:solidFill>
                  <a:srgbClr val="8E9295"/>
                </a:solidFill>
              </a:rPr>
              <a:t>, Debugger for chrome, GitHub intégration, etc…</a:t>
            </a:r>
          </a:p>
          <a:p>
            <a:pPr lvl="2"/>
            <a:endParaRPr lang="fr-FR" sz="800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Workspace</a:t>
            </a:r>
          </a:p>
          <a:p>
            <a:pPr lvl="1"/>
            <a:r>
              <a:rPr lang="fr-FR" sz="1400" dirty="0">
                <a:solidFill>
                  <a:schemeClr val="accent3"/>
                </a:solidFill>
              </a:rPr>
              <a:t>Choisir son espace de travail, ex : « </a:t>
            </a:r>
            <a:r>
              <a:rPr lang="fr-FR" sz="1400" dirty="0">
                <a:solidFill>
                  <a:srgbClr val="8E9295"/>
                </a:solidFill>
              </a:rPr>
              <a:t>C:\vscode-workspace\formation_javascript-2019</a:t>
            </a:r>
            <a:r>
              <a:rPr lang="fr-FR" sz="1400" dirty="0">
                <a:solidFill>
                  <a:schemeClr val="accent3"/>
                </a:solidFill>
              </a:rPr>
              <a:t> »</a:t>
            </a:r>
          </a:p>
          <a:p>
            <a:pPr lvl="1"/>
            <a:r>
              <a:rPr lang="fr-FR" sz="1400" dirty="0">
                <a:solidFill>
                  <a:schemeClr val="accent3"/>
                </a:solidFill>
              </a:rPr>
              <a:t>Créer un nouveau dossier « </a:t>
            </a:r>
            <a:r>
              <a:rPr lang="fr-FR" sz="1400" dirty="0" err="1">
                <a:solidFill>
                  <a:schemeClr val="accent3"/>
                </a:solidFill>
              </a:rPr>
              <a:t>openlayers</a:t>
            </a:r>
            <a:r>
              <a:rPr lang="fr-FR" sz="1400" dirty="0">
                <a:solidFill>
                  <a:schemeClr val="accent3"/>
                </a:solidFill>
              </a:rPr>
              <a:t> » qui sera la racine du site web puis créer l’arborescence suivante :</a:t>
            </a: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Préparer son environnement de développement - Visual Studio Code</a:t>
            </a:r>
          </a:p>
        </p:txBody>
      </p:sp>
      <p:pic>
        <p:nvPicPr>
          <p:cNvPr id="1028" name="Picture 4" descr="RÃ©sultat de recherche d'images pour &quot;vs code&quot;">
            <a:extLst>
              <a:ext uri="{FF2B5EF4-FFF2-40B4-BE49-F238E27FC236}">
                <a16:creationId xmlns:a16="http://schemas.microsoft.com/office/drawing/2014/main" id="{A78EE92D-DCA7-4CB8-80D0-8EEF54220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072" y="953455"/>
            <a:ext cx="633133" cy="63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22/03/2019 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35419D6-DEBE-441C-B3EC-8C90CFAE7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894" y="3631867"/>
            <a:ext cx="1212021" cy="115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Les bases du JavaScript</a:t>
            </a:r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6E0F8B-3A19-4AEE-892E-A28CCB529689}"/>
              </a:ext>
            </a:extLst>
          </p:cNvPr>
          <p:cNvSpPr/>
          <p:nvPr/>
        </p:nvSpPr>
        <p:spPr>
          <a:xfrm>
            <a:off x="571501" y="1140430"/>
            <a:ext cx="85724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ES6 (2015) : </a:t>
            </a:r>
            <a:r>
              <a:rPr lang="fr-FR" sz="1200" b="1" dirty="0">
                <a:solidFill>
                  <a:srgbClr val="008000"/>
                </a:solidFill>
                <a:latin typeface="Consolas" panose="020B0609020204030204" pitchFamily="49" charset="0"/>
              </a:rPr>
              <a:t>let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 pour déclarer une variable (</a:t>
            </a:r>
            <a:r>
              <a:rPr lang="fr-FR" sz="1200" b="1" dirty="0">
                <a:solidFill>
                  <a:srgbClr val="008000"/>
                </a:solidFill>
                <a:latin typeface="Consolas" panose="020B0609020204030204" pitchFamily="49" charset="0"/>
              </a:rPr>
              <a:t>var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 fonctionne toujours)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"Hello World"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Affectation de la valeur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String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Affectation d’une nouvelle valeur '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true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' de type booléen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Boolean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Affectation d’un Entier</a:t>
            </a:r>
          </a:p>
          <a:p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&lt;= 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Boucle 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while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, avec opérateur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Integer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++;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Incrémentation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Création d'un objet JS -- C'est comme un .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json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 !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{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nom : 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"toto"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propriété 'nom', valeur '"toto"' : string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age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40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propriété '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age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', valeur ‘40' : 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integer</a:t>
            </a:r>
            <a:endParaRPr lang="fr-FR" sz="12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locataire : 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propriété 'locataire', valeur '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true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' : 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bool</a:t>
            </a:r>
            <a:endParaRPr lang="fr-FR" sz="12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Object</a:t>
            </a:r>
            <a:endParaRPr lang="fr-F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11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Les bases du JavaScript</a:t>
            </a:r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F66EBF-6490-49F8-BC0B-B9D19A200A2D}"/>
              </a:ext>
            </a:extLst>
          </p:cNvPr>
          <p:cNvSpPr/>
          <p:nvPr/>
        </p:nvSpPr>
        <p:spPr>
          <a:xfrm>
            <a:off x="571501" y="1140430"/>
            <a:ext cx="7952049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Affectation d'une nouvelle propriété à l'objet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maVariable.profession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"Apiculteur"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mon objet + ma propriété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maVariable.adresse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{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Affectation d’un objet comme propriété de ma variable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street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"2, Rue Voltaire"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propriété '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street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' : string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city: 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"44000 Nantes"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propriété 'city' : string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coordinate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: {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propriété '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coordinate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' : objet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x: -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1.5628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y: 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47.2130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fr-F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45B2CCF-E1EB-4071-8B79-F45819069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236" y="3633420"/>
            <a:ext cx="6392167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3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Les bases du JavaScript – les fonctions </a:t>
            </a:r>
            <a:r>
              <a:rPr lang="fr-FR" b="0" i="0" dirty="0" err="1"/>
              <a:t>function</a:t>
            </a:r>
            <a:r>
              <a:rPr lang="fr-FR" b="0" i="0" dirty="0"/>
              <a:t>()</a:t>
            </a:r>
            <a:endParaRPr lang="fr-FR" dirty="0"/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B6D8D9-B132-47CC-B60C-0C29B8DAC3E2}"/>
              </a:ext>
            </a:extLst>
          </p:cNvPr>
          <p:cNvSpPr/>
          <p:nvPr/>
        </p:nvSpPr>
        <p:spPr>
          <a:xfrm>
            <a:off x="571501" y="983014"/>
            <a:ext cx="8572499" cy="398570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/**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* Déclaration d'une fonction nommée </a:t>
            </a:r>
            <a:r>
              <a:rPr lang="fr-FR" sz="1150" dirty="0" err="1">
                <a:solidFill>
                  <a:srgbClr val="008000"/>
                </a:solidFill>
                <a:latin typeface="Consolas" panose="020B0609020204030204" pitchFamily="49" charset="0"/>
              </a:rPr>
              <a:t>maFonction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*/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maFonction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  // Instructions de la fonction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console.log(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"Instructions à exécuter"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maFonction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Appel de ma fonction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i=</a:t>
            </a:r>
            <a:r>
              <a:rPr lang="fr-FR" sz="115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;i&lt;=</a:t>
            </a:r>
            <a:r>
              <a:rPr lang="fr-FR" sz="1150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;i++) { 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Boucle for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maFonction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Appel de ma fonction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/**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* Déclaration d'une autre fonction avec paramètres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*/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maFonctionWithParams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(param1, param2, param3) {</a:t>
            </a: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  // Instructions pouvant utiliser param1, param2, ...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"Nom : 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+param1+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"\</a:t>
            </a:r>
            <a:r>
              <a:rPr lang="fr-FR" sz="1150" dirty="0" err="1">
                <a:solidFill>
                  <a:srgbClr val="A31515"/>
                </a:solidFill>
                <a:latin typeface="Consolas" panose="020B0609020204030204" pitchFamily="49" charset="0"/>
              </a:rPr>
              <a:t>nAge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 : 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+param2+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"\</a:t>
            </a:r>
            <a:r>
              <a:rPr lang="fr-FR" sz="1150" dirty="0" err="1">
                <a:solidFill>
                  <a:srgbClr val="A31515"/>
                </a:solidFill>
                <a:latin typeface="Consolas" panose="020B0609020204030204" pitchFamily="49" charset="0"/>
              </a:rPr>
              <a:t>nProfession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 : 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+param3; 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valeur String retournée 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appel de ma fonction avec params qui retourne un string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maFonctionWithParams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maVariable.nom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maVariable.age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maVariable.profession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)); </a:t>
            </a:r>
            <a:endParaRPr lang="fr-FR" sz="11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45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Personnalisé 1">
      <a:dk1>
        <a:srgbClr val="303F48"/>
      </a:dk1>
      <a:lt1>
        <a:srgbClr val="FFFFFF"/>
      </a:lt1>
      <a:dk2>
        <a:srgbClr val="242424"/>
      </a:dk2>
      <a:lt2>
        <a:srgbClr val="5C5C5C"/>
      </a:lt2>
      <a:accent1>
        <a:srgbClr val="F57100"/>
      </a:accent1>
      <a:accent2>
        <a:srgbClr val="FFB04C"/>
      </a:accent2>
      <a:accent3>
        <a:srgbClr val="579696"/>
      </a:accent3>
      <a:accent4>
        <a:srgbClr val="303F48"/>
      </a:accent4>
      <a:accent5>
        <a:srgbClr val="C00000"/>
      </a:accent5>
      <a:accent6>
        <a:srgbClr val="FF5800"/>
      </a:accent6>
      <a:hlink>
        <a:srgbClr val="00ACED"/>
      </a:hlink>
      <a:folHlink>
        <a:srgbClr val="FFB04C"/>
      </a:folHlink>
    </a:clrScheme>
    <a:fontScheme name="Thèm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fi_Masque_Powerpoint_2017__[16-9].pptx" id="{EF8247F0-BCC4-4A45-8A4B-EC798F2EF996}" vid="{F8FE49EA-2BE2-459E-9E72-3D78399E0D3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ersonnalisé 1">
    <a:dk1>
      <a:srgbClr val="303F48"/>
    </a:dk1>
    <a:lt1>
      <a:srgbClr val="FFFFFF"/>
    </a:lt1>
    <a:dk2>
      <a:srgbClr val="242424"/>
    </a:dk2>
    <a:lt2>
      <a:srgbClr val="5C5C5C"/>
    </a:lt2>
    <a:accent1>
      <a:srgbClr val="F57100"/>
    </a:accent1>
    <a:accent2>
      <a:srgbClr val="FFB04C"/>
    </a:accent2>
    <a:accent3>
      <a:srgbClr val="579696"/>
    </a:accent3>
    <a:accent4>
      <a:srgbClr val="303F48"/>
    </a:accent4>
    <a:accent5>
      <a:srgbClr val="C00000"/>
    </a:accent5>
    <a:accent6>
      <a:srgbClr val="FF5800"/>
    </a:accent6>
    <a:hlink>
      <a:srgbClr val="00ACED"/>
    </a:hlink>
    <a:folHlink>
      <a:srgbClr val="FFB04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15144fad3be442bbc7e2b0f26e59a5e xmlns="7182cb77-b31f-4111-831b-cda4b6a47247">
      <Terms xmlns="http://schemas.microsoft.com/office/infopath/2007/PartnerControls"/>
    </p15144fad3be442bbc7e2b0f26e59a5e>
    <VosOutils xmlns="ebc35acc-9dc8-4c00-9c3c-14ac5e4abd61">Web Brand Center</VosOutils>
    <Présentations_x0020_standards xmlns="ebc35acc-9dc8-4c00-9c3c-14ac5e4abd61">Modèle Excel, Powerpoint, Word</Présentations_x0020_standards>
    <TaxCatchAll xmlns="7182cb77-b31f-4111-831b-cda4b6a47247"/>
    <Affiches xmlns="ebc35acc-9dc8-4c00-9c3c-14ac5e4abd61">Modèle Powerpoint</Affiches>
    <SharedWithUsers xmlns="7182cb77-b31f-4111-831b-cda4b6a47247">
      <UserInfo>
        <DisplayName>Lamharfi Saadia</DisplayName>
        <AccountId>20891</AccountId>
        <AccountType/>
      </UserInfo>
      <UserInfo>
        <DisplayName>Pappalardo Pierre-Charles</DisplayName>
        <AccountId>11438</AccountId>
        <AccountType/>
      </UserInfo>
      <UserInfo>
        <DisplayName>Gimet Pascale [CRM]</DisplayName>
        <AccountId>12810</AccountId>
        <AccountType/>
      </UserInfo>
      <UserInfo>
        <DisplayName>Aubriet Laetitia</DisplayName>
        <AccountId>20946</AccountId>
        <AccountType/>
      </UserInfo>
      <UserInfo>
        <DisplayName>Vincent Alexandre</DisplayName>
        <AccountId>22559</AccountId>
        <AccountType/>
      </UserInfo>
      <UserInfo>
        <DisplayName>Gaudy Jean-Francois</DisplayName>
        <AccountId>19</AccountId>
        <AccountType/>
      </UserInfo>
      <UserInfo>
        <DisplayName>Sacquet Alain</DisplayName>
        <AccountId>20547</AccountId>
        <AccountType/>
      </UserInfo>
      <UserInfo>
        <DisplayName>Lemee Beatrice</DisplayName>
        <AccountId>12503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50F704148EE047A722409C53FDC4A2" ma:contentTypeVersion="14" ma:contentTypeDescription="Crée un document." ma:contentTypeScope="" ma:versionID="34b10580d9175a93a89251afe1447736">
  <xsd:schema xmlns:xsd="http://www.w3.org/2001/XMLSchema" xmlns:xs="http://www.w3.org/2001/XMLSchema" xmlns:p="http://schemas.microsoft.com/office/2006/metadata/properties" xmlns:ns2="7182cb77-b31f-4111-831b-cda4b6a47247" xmlns:ns3="ebc35acc-9dc8-4c00-9c3c-14ac5e4abd61" xmlns:ns4="b2bbfd32-0178-4a01-9cde-0fcf75e00801" targetNamespace="http://schemas.microsoft.com/office/2006/metadata/properties" ma:root="true" ma:fieldsID="869de3a9008dae4ade37f525f3802f78" ns2:_="" ns3:_="" ns4:_="">
    <xsd:import namespace="7182cb77-b31f-4111-831b-cda4b6a47247"/>
    <xsd:import namespace="ebc35acc-9dc8-4c00-9c3c-14ac5e4abd61"/>
    <xsd:import namespace="b2bbfd32-0178-4a01-9cde-0fcf75e00801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2:p15144fad3be442bbc7e2b0f26e59a5e" minOccurs="0"/>
                <xsd:element ref="ns3:VosOutils" minOccurs="0"/>
                <xsd:element ref="ns3:Présentations_x0020_standards" minOccurs="0"/>
                <xsd:element ref="ns3:Affiches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82cb77-b31f-4111-831b-cda4b6a47247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6325be42-2b87-43b4-8243-2da46f83bed7}" ma:internalName="TaxCatchAll" ma:showField="CatchAllData" ma:web="7182cb77-b31f-4111-831b-cda4b6a4724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xonomy Catch All Column1" ma:hidden="true" ma:list="{6325be42-2b87-43b4-8243-2da46f83bed7}" ma:internalName="TaxCatchAllLabel" ma:readOnly="true" ma:showField="CatchAllDataLabel" ma:web="7182cb77-b31f-4111-831b-cda4b6a4724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15144fad3be442bbc7e2b0f26e59a5e" ma:index="10" nillable="true" ma:taxonomy="true" ma:internalName="p15144fad3be442bbc7e2b0f26e59a5e" ma:taxonomyFieldName="GFI_x0020_Keywords" ma:displayName="GFI Keywords" ma:default="" ma:fieldId="{915144fa-d3be-442b-bc7e-2b0f26e59a5e}" ma:taxonomyMulti="true" ma:sspId="dece1a9e-e829-42a2-80ca-4303f8678dea" ma:termSetId="a8000c20-c285-43d8-830e-9b1ec595d69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15" nillable="true" ma:displayName="Partagé avec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7" nillable="true" ma:displayName="Dernier partage par heure par utilisateu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8" nillable="true" ma:displayName="Dernier partage par heur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c35acc-9dc8-4c00-9c3c-14ac5e4abd61" elementFormDefault="qualified">
    <xsd:import namespace="http://schemas.microsoft.com/office/2006/documentManagement/types"/>
    <xsd:import namespace="http://schemas.microsoft.com/office/infopath/2007/PartnerControls"/>
    <xsd:element name="VosOutils" ma:index="12" nillable="true" ma:displayName="VosOutils" ma:format="Dropdown" ma:internalName="VosOutils">
      <xsd:simpleType>
        <xsd:restriction base="dms:Choice">
          <xsd:enumeration value="Chiffres Clés"/>
          <xsd:enumeration value="Documents juridiques"/>
          <xsd:enumeration value="Nos offres"/>
          <xsd:enumeration value="Présentations standards"/>
          <xsd:enumeration value="Références"/>
          <xsd:enumeration value="Web Brand Center"/>
        </xsd:restriction>
      </xsd:simpleType>
    </xsd:element>
    <xsd:element name="Présentations_x0020_standards" ma:index="13" nillable="true" ma:displayName="TypeVosOutils" ma:format="Dropdown" ma:internalName="Pr_x00e9_sentations_x0020_standards">
      <xsd:simpleType>
        <xsd:restriction base="dms:Choice">
          <xsd:enumeration value="Présentations"/>
          <xsd:enumeration value="Carte d'identité"/>
          <xsd:enumeration value="Affiches"/>
          <xsd:enumeration value="Bureau électronique"/>
          <xsd:enumeration value="Calendrier"/>
          <xsd:enumeration value="Carte de visite"/>
          <xsd:enumeration value="Kit commercial"/>
          <xsd:enumeration value="Logos"/>
          <xsd:enumeration value="Messagerie"/>
          <xsd:enumeration value="Modèle Excel, Powerpoint, Word"/>
          <xsd:enumeration value="Mon avis"/>
          <xsd:enumeration value="Papier en-tête"/>
          <xsd:enumeration value="Passeport"/>
          <xsd:enumeration value="Process presse"/>
          <xsd:enumeration value="Videos"/>
          <xsd:enumeration value="Fiches"/>
          <xsd:enumeration value="Livres blancs"/>
          <xsd:enumeration value="Référentiel Présentations Clés"/>
        </xsd:restriction>
      </xsd:simpleType>
    </xsd:element>
    <xsd:element name="Affiches" ma:index="14" nillable="true" ma:displayName="SousTypesVosOutils" ma:default="Autres" ma:format="Dropdown" ma:internalName="Affiches">
      <xsd:simpleType>
        <xsd:restriction base="dms:Choice">
          <xsd:enumeration value="Affiches Corporate"/>
          <xsd:enumeration value="Affiches Métiers"/>
          <xsd:enumeration value="Affiches Secteurs"/>
          <xsd:enumeration value="Bureau électronique"/>
          <xsd:enumeration value="Calendrier"/>
          <xsd:enumeration value="Carte de visite"/>
          <xsd:enumeration value="Groupe"/>
          <xsd:enumeration value="Kit commercial"/>
          <xsd:enumeration value="Logos Insertion dans documents"/>
          <xsd:enumeration value="Logos Small"/>
          <xsd:enumeration value="Logos Medium"/>
          <xsd:enumeration value="Logos Large"/>
          <xsd:enumeration value="Logos avec fond transparent"/>
          <xsd:enumeration value="Logos Autres"/>
          <xsd:enumeration value="Modèle de signature de mail"/>
          <xsd:enumeration value="Modèle Excel"/>
          <xsd:enumeration value="Modèle Powerpoint"/>
          <xsd:enumeration value="Modèles Word - Unités NON certifiées ISO 9001"/>
          <xsd:enumeration value="Modèles Word - Unités certifiées ISO 9001"/>
          <xsd:enumeration value="Modèle Word - CV"/>
          <xsd:enumeration value="Papier en-tête Entité"/>
          <xsd:enumeration value="Passeport Logotype"/>
          <xsd:enumeration value="Process presse"/>
          <xsd:enumeration value="Videos"/>
          <xsd:enumeration value="Autres"/>
          <xsd:enumeration value="Référentiels Présentations Clés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bbfd32-0178-4a01-9cde-0fcf75e008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9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20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12AD085-9D7C-454F-B882-D23420F01974}">
  <ds:schemaRefs>
    <ds:schemaRef ds:uri="http://schemas.openxmlformats.org/package/2006/metadata/core-properties"/>
    <ds:schemaRef ds:uri="7182cb77-b31f-4111-831b-cda4b6a47247"/>
    <ds:schemaRef ds:uri="http://purl.org/dc/dcmitype/"/>
    <ds:schemaRef ds:uri="http://schemas.microsoft.com/office/infopath/2007/PartnerControls"/>
    <ds:schemaRef ds:uri="b2bbfd32-0178-4a01-9cde-0fcf75e00801"/>
    <ds:schemaRef ds:uri="http://purl.org/dc/elements/1.1/"/>
    <ds:schemaRef ds:uri="http://schemas.microsoft.com/office/2006/documentManagement/types"/>
    <ds:schemaRef ds:uri="http://purl.org/dc/terms/"/>
    <ds:schemaRef ds:uri="ebc35acc-9dc8-4c00-9c3c-14ac5e4abd61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C355B65-DBB2-4C08-9E1E-B06BE40F74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82cb77-b31f-4111-831b-cda4b6a47247"/>
    <ds:schemaRef ds:uri="ebc35acc-9dc8-4c00-9c3c-14ac5e4abd61"/>
    <ds:schemaRef ds:uri="b2bbfd32-0178-4a01-9cde-0fcf75e008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5569112-5C1E-43B9-B376-26F30B09E77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4926</TotalTime>
  <Words>3547</Words>
  <Application>Microsoft Office PowerPoint</Application>
  <PresentationFormat>Affichage à l'écran (16:9)</PresentationFormat>
  <Paragraphs>891</Paragraphs>
  <Slides>38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38</vt:i4>
      </vt:variant>
    </vt:vector>
  </HeadingPairs>
  <TitlesOfParts>
    <vt:vector size="48" baseType="lpstr">
      <vt:lpstr>ＭＳ Ｐゴシック</vt:lpstr>
      <vt:lpstr>Arial</vt:lpstr>
      <vt:lpstr>Arial Black</vt:lpstr>
      <vt:lpstr>Calibri</vt:lpstr>
      <vt:lpstr>Consolas</vt:lpstr>
      <vt:lpstr>Courier New</vt:lpstr>
      <vt:lpstr>Menlo</vt:lpstr>
      <vt:lpstr>Myriad Pro</vt:lpstr>
      <vt:lpstr>Times New Roman</vt:lpstr>
      <vt:lpstr>Thème Office</vt:lpstr>
      <vt:lpstr>JavaScript Martin DELSINNE</vt:lpstr>
      <vt:lpstr>JavaScript</vt:lpstr>
      <vt:lpstr>Débuter en JavaScript</vt:lpstr>
      <vt:lpstr>Débuter en JavaScript</vt:lpstr>
      <vt:lpstr>Débuter en JavaScript</vt:lpstr>
      <vt:lpstr>Débuter en JavaScript</vt:lpstr>
      <vt:lpstr>Débuter en JavaScript</vt:lpstr>
      <vt:lpstr>Débuter en JavaScript</vt:lpstr>
      <vt:lpstr>Débuter en JavaScript</vt:lpstr>
      <vt:lpstr>Débuter en JavaScript</vt:lpstr>
      <vt:lpstr>Débuter en JavaScript</vt:lpstr>
      <vt:lpstr>Débuter en JavaScript</vt:lpstr>
      <vt:lpstr>Débuter en JavaScript</vt:lpstr>
      <vt:lpstr>Débuter en JavaScript</vt:lpstr>
      <vt:lpstr>Débuter en JavaScript</vt:lpstr>
      <vt:lpstr>Débuter en JavaScript</vt:lpstr>
      <vt:lpstr>Débuter en JavaScript</vt:lpstr>
      <vt:lpstr>Initiation à OpenLayers</vt:lpstr>
      <vt:lpstr>Initiation à OpenLayers</vt:lpstr>
      <vt:lpstr>Initiation à OpenLayers</vt:lpstr>
      <vt:lpstr>Initiation à OpenLayers</vt:lpstr>
      <vt:lpstr>Initiation à OpenLayers</vt:lpstr>
      <vt:lpstr>Initiation à OpenLayers</vt:lpstr>
      <vt:lpstr>Initiation à OpenLayers</vt:lpstr>
      <vt:lpstr>Initiation à OpenLayers</vt:lpstr>
      <vt:lpstr>Initiation à OpenLayers</vt:lpstr>
      <vt:lpstr>Initiation à OpenLayers</vt:lpstr>
      <vt:lpstr>Initiation à OpenLayers</vt:lpstr>
      <vt:lpstr>Initiation à OpenLayers</vt:lpstr>
      <vt:lpstr>Initiation à OpenLayers</vt:lpstr>
      <vt:lpstr>Initiation à OpenLayers</vt:lpstr>
      <vt:lpstr>Initiation à OpenLayers</vt:lpstr>
      <vt:lpstr>Initiation à OpenLayers</vt:lpstr>
      <vt:lpstr>Découverte d’ArcGIS API for JavaScript</vt:lpstr>
      <vt:lpstr>Découverte d’ArcGIS API for JavaScript</vt:lpstr>
      <vt:lpstr>Découverte d’ArcGIS API for JavaScript</vt:lpstr>
      <vt:lpstr>Découverte d’ArcGIS API for JavaScript</vt:lpstr>
      <vt:lpstr>Martin DELSINNE</vt:lpstr>
    </vt:vector>
  </TitlesOfParts>
  <Company>Gfi Informatique Groupe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la page sur 1 seule ligne</dc:title>
  <dc:subject>Masque PowerPoint Gfi 2017</dc:subject>
  <dc:creator>Delsinne Martin</dc:creator>
  <cp:keywords>Masque; Modèle</cp:keywords>
  <cp:lastModifiedBy>Delsinne Martin</cp:lastModifiedBy>
  <cp:revision>390</cp:revision>
  <cp:lastPrinted>2017-01-24T17:37:38Z</cp:lastPrinted>
  <dcterms:created xsi:type="dcterms:W3CDTF">2019-03-06T15:29:27Z</dcterms:created>
  <dcterms:modified xsi:type="dcterms:W3CDTF">2019-03-22T10:15:34Z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0x010100D750F704148EE047A722409C53FDC4A2</vt:lpwstr>
  </property>
  <property fmtid="{D5CDD505-2E9C-101B-9397-08002B2CF9AE}" pid="3" name="GFI Keywords">
    <vt:lpwstr/>
  </property>
</Properties>
</file>